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6" r:id="rId1"/>
  </p:sldMasterIdLst>
  <p:sldIdLst>
    <p:sldId id="256" r:id="rId2"/>
    <p:sldId id="274" r:id="rId3"/>
    <p:sldId id="260" r:id="rId4"/>
    <p:sldId id="261" r:id="rId5"/>
    <p:sldId id="262" r:id="rId6"/>
    <p:sldId id="265" r:id="rId7"/>
    <p:sldId id="275" r:id="rId8"/>
    <p:sldId id="291" r:id="rId9"/>
    <p:sldId id="295" r:id="rId10"/>
    <p:sldId id="293" r:id="rId11"/>
    <p:sldId id="292" r:id="rId12"/>
    <p:sldId id="278" r:id="rId13"/>
    <p:sldId id="279" r:id="rId14"/>
    <p:sldId id="280" r:id="rId15"/>
    <p:sldId id="296" r:id="rId16"/>
    <p:sldId id="297" r:id="rId17"/>
    <p:sldId id="281" r:id="rId18"/>
    <p:sldId id="300" r:id="rId19"/>
    <p:sldId id="284" r:id="rId20"/>
    <p:sldId id="285" r:id="rId21"/>
    <p:sldId id="286" r:id="rId22"/>
    <p:sldId id="299" r:id="rId23"/>
    <p:sldId id="287" r:id="rId24"/>
    <p:sldId id="298"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D7A71-9409-814E-4AEF-3C80B61F273B}" v="2" dt="2022-03-25T03:38:23.499"/>
    <p1510:client id="{298D4696-FF97-4984-9D63-D161EE158D6C}" v="925" dt="2022-03-25T20:32:11.133"/>
    <p1510:client id="{2EBD524B-49E5-640C-2CFD-5E65EC5293BD}" v="52" dt="2022-03-26T03:39:16.795"/>
    <p1510:client id="{430F8BBB-BABD-5EC8-CD2F-7A5D251937BA}" v="16" dt="2022-03-24T06:59:43.411"/>
    <p1510:client id="{5C76E311-BB7E-5C22-0FA3-4326446707FC}" v="166" dt="2022-03-26T04:36:49.475"/>
    <p1510:client id="{5E8EEB78-24E8-47D6-8905-78BD8D85F43C}" v="1211" dt="2022-03-25T03:57:22.639"/>
    <p1510:client id="{ABD8937E-78EF-756D-F5FA-41B1BB783741}" v="1403" dt="2022-03-26T01:16:41.775"/>
    <p1510:client id="{AFFA740B-1323-500D-D1D3-736983297A73}" v="54" dt="2022-03-24T04:51:06.326"/>
    <p1510:client id="{BD96345A-B174-1C42-A496-5AF6B9B7381E}" v="1437" dt="2022-03-25T03:04:59.528"/>
    <p1510:client id="{CE3EF3A5-7853-6272-74B4-0119DA7D2667}" v="4" dt="2022-03-24T04:28:13"/>
    <p1510:client id="{E4039B3F-7D16-8B44-7A62-3B28341E0B9E}" v="115" dt="2022-03-25T04:48:03.777"/>
    <p1510:client id="{E4EE3E3A-0BE6-9FEE-3D0D-762C869A6A8A}" v="220" dt="2022-03-24T06:13:41.711"/>
    <p1510:client id="{F69A6568-507B-4DF5-8995-F74568D70474}" v="1" dt="2022-03-26T16:56:12.287"/>
    <p1510:client id="{FB1220BF-F01C-878A-8FBC-49CADE54A3AB}" v="121" dt="2022-03-25T01:38:18.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BB481-3365-3C41-AE0E-5979717538ED}" type="doc">
      <dgm:prSet loTypeId="urn:microsoft.com/office/officeart/2005/8/layout/process1" loCatId="process" qsTypeId="urn:microsoft.com/office/officeart/2005/8/quickstyle/simple1" qsCatId="simple" csTypeId="urn:microsoft.com/office/officeart/2005/8/colors/accent2_2" csCatId="accent2" phldr="1"/>
      <dgm:spPr/>
      <dgm:t>
        <a:bodyPr/>
        <a:lstStyle/>
        <a:p>
          <a:endParaRPr lang="en-US"/>
        </a:p>
      </dgm:t>
    </dgm:pt>
    <dgm:pt modelId="{96C16531-2B02-0C42-8B8B-4262D0AA3839}">
      <dgm:prSet phldrT="[Text]" custT="1"/>
      <dgm:spPr/>
      <dgm:t>
        <a:bodyPr spcFirstLastPara="0" vert="horz" wrap="square" lIns="49530" tIns="49530" rIns="49530" bIns="49530" numCol="1" spcCol="1270" anchor="ctr" anchorCtr="0"/>
        <a:lstStyle/>
        <a:p>
          <a:pPr algn="l"/>
          <a:r>
            <a:rPr lang="en-US" sz="1400" b="1" kern="1200"/>
            <a:t>Data Collection:</a:t>
          </a:r>
        </a:p>
        <a:p>
          <a:pPr algn="l" rtl="0"/>
          <a:r>
            <a:rPr lang="en-US" sz="1600" kern="1200"/>
            <a:t>Data </a:t>
          </a:r>
          <a:r>
            <a:rPr lang="en-US" sz="1400" b="1" kern="1200">
              <a:latin typeface="Rockwell" panose="02060603020205020403"/>
              <a:ea typeface="+mn-ea"/>
              <a:cs typeface="+mn-cs"/>
            </a:rPr>
            <a:t>sets</a:t>
          </a:r>
          <a:r>
            <a:rPr lang="en-US" sz="1600" kern="1200"/>
            <a:t> retrieved from LA City Data.</a:t>
          </a:r>
        </a:p>
        <a:p>
          <a:pPr algn="ctr"/>
          <a:endParaRPr lang="en-US" sz="1400" kern="1200"/>
        </a:p>
      </dgm:t>
    </dgm:pt>
    <dgm:pt modelId="{C7440C0E-0C38-DA44-8E3B-200DB5B5F54E}" type="parTrans" cxnId="{1F9A0779-A68A-D544-9827-9FBA7E0C5CF4}">
      <dgm:prSet/>
      <dgm:spPr/>
      <dgm:t>
        <a:bodyPr/>
        <a:lstStyle/>
        <a:p>
          <a:endParaRPr lang="en-US"/>
        </a:p>
      </dgm:t>
    </dgm:pt>
    <dgm:pt modelId="{FC907F38-524D-5F4F-9C44-904D097F3A43}" type="sibTrans" cxnId="{1F9A0779-A68A-D544-9827-9FBA7E0C5CF4}">
      <dgm:prSet custT="1"/>
      <dgm:spPr>
        <a:solidFill>
          <a:srgbClr val="9B2D1F">
            <a:tint val="60000"/>
            <a:hueOff val="0"/>
            <a:satOff val="0"/>
            <a:lumOff val="0"/>
            <a:alphaOff val="0"/>
          </a:srgbClr>
        </a:solidFill>
        <a:ln>
          <a:noFill/>
        </a:ln>
        <a:effectLst/>
      </dgm:spPr>
      <dgm:t>
        <a:bodyPr spcFirstLastPara="0" vert="horz" wrap="square" lIns="0" tIns="0" rIns="0" bIns="0" numCol="1" spcCol="1270" anchor="ctr" anchorCtr="0"/>
        <a:lstStyle/>
        <a:p>
          <a:pPr marL="0" lvl="0" indent="0" algn="ctr" defTabSz="266700">
            <a:lnSpc>
              <a:spcPct val="90000"/>
            </a:lnSpc>
            <a:spcBef>
              <a:spcPct val="0"/>
            </a:spcBef>
            <a:spcAft>
              <a:spcPct val="35000"/>
            </a:spcAft>
            <a:buNone/>
          </a:pPr>
          <a:endParaRPr lang="en-US" sz="600" kern="1200">
            <a:solidFill>
              <a:prstClr val="white"/>
            </a:solidFill>
            <a:latin typeface="Rockwell" panose="02060603020205020403"/>
            <a:ea typeface="+mn-ea"/>
            <a:cs typeface="+mn-cs"/>
          </a:endParaRPr>
        </a:p>
      </dgm:t>
    </dgm:pt>
    <dgm:pt modelId="{3A754ECD-D67C-B54C-9933-5C10A34A3CEC}">
      <dgm:prSet phldrT="[Text]" custT="1"/>
      <dgm:spPr/>
      <dgm:t>
        <a:bodyPr spcFirstLastPara="0" vert="horz" wrap="square" lIns="49530" tIns="49530" rIns="49530" bIns="49530" numCol="1" spcCol="1270" anchor="ctr" anchorCtr="0"/>
        <a:lstStyle/>
        <a:p>
          <a:pPr marL="0" lvl="0" algn="l" defTabSz="666750">
            <a:lnSpc>
              <a:spcPct val="90000"/>
            </a:lnSpc>
            <a:spcBef>
              <a:spcPct val="0"/>
            </a:spcBef>
            <a:spcAft>
              <a:spcPct val="35000"/>
            </a:spcAft>
            <a:buNone/>
          </a:pPr>
          <a:r>
            <a:rPr lang="en-US" sz="1400" b="1" kern="1200">
              <a:latin typeface="Rockwell" panose="02060603020205020403"/>
              <a:ea typeface="+mn-ea"/>
              <a:cs typeface="+mn-cs"/>
            </a:rPr>
            <a:t>ETL:</a:t>
          </a:r>
        </a:p>
        <a:p>
          <a:pPr marL="0" lvl="0" algn="l" defTabSz="666750">
            <a:lnSpc>
              <a:spcPct val="90000"/>
            </a:lnSpc>
            <a:spcBef>
              <a:spcPct val="0"/>
            </a:spcBef>
            <a:spcAft>
              <a:spcPct val="35000"/>
            </a:spcAft>
            <a:buNone/>
          </a:pPr>
          <a:r>
            <a:rPr lang="en-US" sz="1400" b="0" kern="1200">
              <a:latin typeface="Rockwell" panose="02060603020205020403"/>
              <a:ea typeface="+mn-ea"/>
              <a:cs typeface="+mn-cs"/>
            </a:rPr>
            <a:t>Clean the data using the LA City Visualization tool, Excel, and SAP.</a:t>
          </a:r>
        </a:p>
      </dgm:t>
    </dgm:pt>
    <dgm:pt modelId="{A9C296C7-7B6A-0D47-A397-19A9758DF47B}" type="parTrans" cxnId="{BFCDDF2D-739A-D347-9C7F-8C06E0075BED}">
      <dgm:prSet/>
      <dgm:spPr/>
      <dgm:t>
        <a:bodyPr/>
        <a:lstStyle/>
        <a:p>
          <a:endParaRPr lang="en-US"/>
        </a:p>
      </dgm:t>
    </dgm:pt>
    <dgm:pt modelId="{A34AA2F1-A43D-8141-BE96-8C9294FBF7F9}" type="sibTrans" cxnId="{BFCDDF2D-739A-D347-9C7F-8C06E0075BED}">
      <dgm:prSet custT="1"/>
      <dgm:spPr/>
      <dgm:t>
        <a:bodyPr/>
        <a:lstStyle/>
        <a:p>
          <a:endParaRPr lang="en-US" sz="600"/>
        </a:p>
      </dgm:t>
    </dgm:pt>
    <dgm:pt modelId="{FC063AF6-2953-D84D-8980-937DB6A15236}">
      <dgm:prSet phldrT="[Text]" custT="1"/>
      <dgm:spPr/>
      <dgm:t>
        <a:bodyPr spcFirstLastPara="0" vert="horz" wrap="square" lIns="49530" tIns="49530" rIns="49530" bIns="49530" numCol="1" spcCol="1270" anchor="ctr" anchorCtr="0"/>
        <a:lstStyle/>
        <a:p>
          <a:pPr marL="0" lvl="0" algn="l" defTabSz="666750">
            <a:lnSpc>
              <a:spcPct val="90000"/>
            </a:lnSpc>
            <a:spcBef>
              <a:spcPct val="0"/>
            </a:spcBef>
            <a:spcAft>
              <a:spcPct val="35000"/>
            </a:spcAft>
            <a:buNone/>
          </a:pPr>
          <a:r>
            <a:rPr lang="en-US" sz="1400" b="1" kern="1200">
              <a:latin typeface="Rockwell" panose="02060603020205020403"/>
              <a:ea typeface="+mn-ea"/>
              <a:cs typeface="+mn-cs"/>
            </a:rPr>
            <a:t>ETL:</a:t>
          </a:r>
        </a:p>
        <a:p>
          <a:pPr marL="0" lvl="0" algn="l" defTabSz="666750">
            <a:lnSpc>
              <a:spcPct val="90000"/>
            </a:lnSpc>
            <a:spcBef>
              <a:spcPct val="0"/>
            </a:spcBef>
            <a:spcAft>
              <a:spcPct val="35000"/>
            </a:spcAft>
            <a:buNone/>
          </a:pPr>
          <a:r>
            <a:rPr lang="en-US" sz="1400" b="0" kern="1200">
              <a:latin typeface="Rockwell" panose="02060603020205020403"/>
              <a:ea typeface="+mn-ea"/>
              <a:cs typeface="+mn-cs"/>
            </a:rPr>
            <a:t>Import Clean Data to SAP</a:t>
          </a:r>
        </a:p>
        <a:p>
          <a:pPr marL="0" lvl="0" algn="ctr" defTabSz="666750">
            <a:lnSpc>
              <a:spcPct val="90000"/>
            </a:lnSpc>
            <a:spcBef>
              <a:spcPct val="0"/>
            </a:spcBef>
            <a:spcAft>
              <a:spcPct val="35000"/>
            </a:spcAft>
            <a:buNone/>
          </a:pPr>
          <a:endParaRPr lang="en-US" sz="1400" b="1" kern="1200">
            <a:latin typeface="Rockwell" panose="02060603020205020403"/>
            <a:ea typeface="+mn-ea"/>
            <a:cs typeface="+mn-cs"/>
          </a:endParaRPr>
        </a:p>
        <a:p>
          <a:pPr marL="0" lvl="0" algn="ctr" defTabSz="666750">
            <a:lnSpc>
              <a:spcPct val="90000"/>
            </a:lnSpc>
            <a:spcBef>
              <a:spcPct val="0"/>
            </a:spcBef>
            <a:spcAft>
              <a:spcPct val="35000"/>
            </a:spcAft>
            <a:buNone/>
          </a:pPr>
          <a:endParaRPr lang="en-US" sz="1400" b="1" kern="1200">
            <a:latin typeface="Rockwell" panose="02060603020205020403"/>
            <a:ea typeface="+mn-ea"/>
            <a:cs typeface="+mn-cs"/>
          </a:endParaRPr>
        </a:p>
        <a:p>
          <a:pPr marL="0" lvl="0" algn="ctr" defTabSz="666750">
            <a:lnSpc>
              <a:spcPct val="90000"/>
            </a:lnSpc>
            <a:spcBef>
              <a:spcPct val="0"/>
            </a:spcBef>
            <a:spcAft>
              <a:spcPct val="35000"/>
            </a:spcAft>
            <a:buNone/>
          </a:pPr>
          <a:endParaRPr lang="en-US" sz="1400" b="1" kern="1200">
            <a:latin typeface="Rockwell" panose="02060603020205020403"/>
            <a:ea typeface="+mn-ea"/>
            <a:cs typeface="+mn-cs"/>
          </a:endParaRPr>
        </a:p>
      </dgm:t>
    </dgm:pt>
    <dgm:pt modelId="{ED3C1991-B3E6-6B45-B192-1C086D4EB513}" type="parTrans" cxnId="{14602A0C-5524-624C-AD2A-EF560496FE47}">
      <dgm:prSet/>
      <dgm:spPr/>
      <dgm:t>
        <a:bodyPr/>
        <a:lstStyle/>
        <a:p>
          <a:endParaRPr lang="en-US"/>
        </a:p>
      </dgm:t>
    </dgm:pt>
    <dgm:pt modelId="{055E0E7B-47C0-7F48-8BBD-C01E3C30E85B}" type="sibTrans" cxnId="{14602A0C-5524-624C-AD2A-EF560496FE47}">
      <dgm:prSet/>
      <dgm:spPr/>
      <dgm:t>
        <a:bodyPr/>
        <a:lstStyle/>
        <a:p>
          <a:endParaRPr lang="en-US"/>
        </a:p>
      </dgm:t>
    </dgm:pt>
    <dgm:pt modelId="{A2692A19-5958-2A4E-A64B-F3E72E1227F8}">
      <dgm:prSet custT="1"/>
      <dgm:spPr/>
      <dgm:t>
        <a:bodyPr spcFirstLastPara="0" vert="horz" wrap="square" lIns="49530" tIns="49530" rIns="49530" bIns="49530" numCol="1" spcCol="1270" anchor="ctr" anchorCtr="0"/>
        <a:lstStyle/>
        <a:p>
          <a:pPr marL="0" lvl="0" algn="l" defTabSz="666750">
            <a:lnSpc>
              <a:spcPct val="90000"/>
            </a:lnSpc>
            <a:spcBef>
              <a:spcPct val="0"/>
            </a:spcBef>
            <a:spcAft>
              <a:spcPct val="35000"/>
            </a:spcAft>
            <a:buNone/>
          </a:pPr>
          <a:r>
            <a:rPr lang="en-US" sz="1400" b="1" kern="1200">
              <a:latin typeface="Rockwell" panose="02060603020205020403"/>
              <a:ea typeface="+mn-ea"/>
              <a:cs typeface="+mn-cs"/>
            </a:rPr>
            <a:t>ETL:</a:t>
          </a:r>
        </a:p>
        <a:p>
          <a:pPr marL="0" lvl="0" algn="l" defTabSz="666750" rtl="0">
            <a:lnSpc>
              <a:spcPct val="90000"/>
            </a:lnSpc>
            <a:spcBef>
              <a:spcPct val="0"/>
            </a:spcBef>
            <a:spcAft>
              <a:spcPct val="35000"/>
            </a:spcAft>
            <a:buNone/>
          </a:pPr>
          <a:r>
            <a:rPr lang="en-US" sz="1400" b="0" kern="1200">
              <a:latin typeface="Rockwell" panose="02060603020205020403"/>
              <a:ea typeface="+mn-ea"/>
              <a:cs typeface="+mn-cs"/>
            </a:rPr>
            <a:t>Set Dimensions, Measures, Properties, and Descriptions in SAP. </a:t>
          </a:r>
        </a:p>
        <a:p>
          <a:pPr marL="0" lvl="0" algn="l" defTabSz="666750">
            <a:lnSpc>
              <a:spcPct val="90000"/>
            </a:lnSpc>
            <a:spcBef>
              <a:spcPct val="0"/>
            </a:spcBef>
            <a:spcAft>
              <a:spcPct val="35000"/>
            </a:spcAft>
            <a:buNone/>
          </a:pPr>
          <a:endParaRPr lang="en-US" sz="1400" b="0" kern="1200">
            <a:latin typeface="Rockwell" panose="02060603020205020403"/>
            <a:ea typeface="+mn-ea"/>
            <a:cs typeface="+mn-cs"/>
          </a:endParaRPr>
        </a:p>
      </dgm:t>
    </dgm:pt>
    <dgm:pt modelId="{22B0FFA8-8634-264E-A754-F8F4E239A25F}" type="parTrans" cxnId="{A82FCA3F-F108-9B47-B34C-A066815880D6}">
      <dgm:prSet/>
      <dgm:spPr/>
      <dgm:t>
        <a:bodyPr/>
        <a:lstStyle/>
        <a:p>
          <a:endParaRPr lang="en-US"/>
        </a:p>
      </dgm:t>
    </dgm:pt>
    <dgm:pt modelId="{6BAA79EA-94D6-0F49-BF9E-FBD30B798170}" type="sibTrans" cxnId="{A82FCA3F-F108-9B47-B34C-A066815880D6}">
      <dgm:prSet custT="1"/>
      <dgm:spPr>
        <a:solidFill>
          <a:srgbClr val="9B2D1F">
            <a:tint val="60000"/>
            <a:hueOff val="0"/>
            <a:satOff val="0"/>
            <a:lumOff val="0"/>
            <a:alphaOff val="0"/>
          </a:srgbClr>
        </a:solidFill>
        <a:ln>
          <a:noFill/>
        </a:ln>
        <a:effectLst/>
      </dgm:spPr>
      <dgm:t>
        <a:bodyPr spcFirstLastPara="0" vert="horz" wrap="square" lIns="0" tIns="0" rIns="0" bIns="0" numCol="1" spcCol="1270" anchor="ctr" anchorCtr="0"/>
        <a:lstStyle/>
        <a:p>
          <a:pPr marL="0" lvl="0" indent="0" algn="ctr" defTabSz="266700">
            <a:lnSpc>
              <a:spcPct val="90000"/>
            </a:lnSpc>
            <a:spcBef>
              <a:spcPct val="0"/>
            </a:spcBef>
            <a:spcAft>
              <a:spcPct val="35000"/>
            </a:spcAft>
            <a:buNone/>
          </a:pPr>
          <a:endParaRPr lang="en-US" sz="600" kern="1200">
            <a:solidFill>
              <a:prstClr val="white"/>
            </a:solidFill>
            <a:latin typeface="Rockwell" panose="02060603020205020403"/>
            <a:ea typeface="+mn-ea"/>
            <a:cs typeface="+mn-cs"/>
          </a:endParaRPr>
        </a:p>
      </dgm:t>
    </dgm:pt>
    <dgm:pt modelId="{F681DA33-1913-D644-AF29-3BD5FA63F363}">
      <dgm:prSet custT="1"/>
      <dgm:spPr/>
      <dgm:t>
        <a:bodyPr spcFirstLastPara="0" vert="horz" wrap="square" lIns="49530" tIns="49530" rIns="49530" bIns="49530" numCol="1" spcCol="1270" anchor="ctr" anchorCtr="0"/>
        <a:lstStyle/>
        <a:p>
          <a:pPr marL="0" lvl="0" algn="l" defTabSz="577850">
            <a:lnSpc>
              <a:spcPct val="90000"/>
            </a:lnSpc>
            <a:spcBef>
              <a:spcPct val="0"/>
            </a:spcBef>
            <a:spcAft>
              <a:spcPct val="35000"/>
            </a:spcAft>
            <a:buNone/>
          </a:pPr>
          <a:r>
            <a:rPr lang="en-US" sz="1400" b="1" kern="1200">
              <a:latin typeface="Rockwell" panose="02060603020205020403"/>
              <a:ea typeface="+mn-ea"/>
              <a:cs typeface="+mn-cs"/>
            </a:rPr>
            <a:t>Data Modeling:</a:t>
          </a:r>
        </a:p>
        <a:p>
          <a:pPr marL="0" lvl="0" algn="l" defTabSz="577850">
            <a:lnSpc>
              <a:spcPct val="90000"/>
            </a:lnSpc>
            <a:spcBef>
              <a:spcPct val="0"/>
            </a:spcBef>
            <a:spcAft>
              <a:spcPct val="35000"/>
            </a:spcAft>
            <a:buNone/>
          </a:pPr>
          <a:r>
            <a:rPr lang="en-US" sz="1400" b="0" kern="1200">
              <a:latin typeface="Rockwell" panose="02060603020205020403"/>
              <a:ea typeface="+mn-ea"/>
              <a:cs typeface="+mn-cs"/>
            </a:rPr>
            <a:t>Create Interactive stories and models.</a:t>
          </a:r>
        </a:p>
        <a:p>
          <a:pPr marL="0" lvl="0" algn="l" defTabSz="577850">
            <a:lnSpc>
              <a:spcPct val="90000"/>
            </a:lnSpc>
            <a:spcBef>
              <a:spcPct val="0"/>
            </a:spcBef>
            <a:spcAft>
              <a:spcPct val="35000"/>
            </a:spcAft>
            <a:buNone/>
          </a:pPr>
          <a:endParaRPr lang="en-US" sz="1200" b="1" kern="1200">
            <a:latin typeface="Rockwell" panose="02060603020205020403"/>
            <a:ea typeface="+mn-ea"/>
            <a:cs typeface="+mn-cs"/>
          </a:endParaRPr>
        </a:p>
        <a:p>
          <a:pPr marL="0" lvl="0" algn="l" defTabSz="577850">
            <a:lnSpc>
              <a:spcPct val="90000"/>
            </a:lnSpc>
            <a:spcBef>
              <a:spcPct val="0"/>
            </a:spcBef>
            <a:spcAft>
              <a:spcPct val="35000"/>
            </a:spcAft>
            <a:buNone/>
          </a:pPr>
          <a:endParaRPr lang="en-US" sz="1200" b="1" kern="1200">
            <a:latin typeface="Rockwell" panose="02060603020205020403"/>
            <a:ea typeface="+mn-ea"/>
            <a:cs typeface="+mn-cs"/>
          </a:endParaRPr>
        </a:p>
      </dgm:t>
    </dgm:pt>
    <dgm:pt modelId="{035DD79A-C6C9-C349-BDA8-A887C533D787}" type="parTrans" cxnId="{8609D4B2-AD93-724D-AFD3-6A505AB921CE}">
      <dgm:prSet/>
      <dgm:spPr/>
      <dgm:t>
        <a:bodyPr/>
        <a:lstStyle/>
        <a:p>
          <a:endParaRPr lang="en-US"/>
        </a:p>
      </dgm:t>
    </dgm:pt>
    <dgm:pt modelId="{0BEDB1FF-ECD6-694B-BAD0-F05A51F353B0}" type="sibTrans" cxnId="{8609D4B2-AD93-724D-AFD3-6A505AB921CE}">
      <dgm:prSet custT="1"/>
      <dgm:spPr>
        <a:solidFill>
          <a:srgbClr val="9B2D1F">
            <a:tint val="60000"/>
            <a:hueOff val="0"/>
            <a:satOff val="0"/>
            <a:lumOff val="0"/>
            <a:alphaOff val="0"/>
          </a:srgbClr>
        </a:solidFill>
        <a:ln>
          <a:noFill/>
        </a:ln>
        <a:effectLst/>
      </dgm:spPr>
      <dgm:t>
        <a:bodyPr spcFirstLastPara="0" vert="horz" wrap="square" lIns="0" tIns="0" rIns="0" bIns="0" numCol="1" spcCol="1270" anchor="ctr" anchorCtr="0"/>
        <a:lstStyle/>
        <a:p>
          <a:pPr marL="0" lvl="0" indent="0" algn="ctr" defTabSz="266700">
            <a:lnSpc>
              <a:spcPct val="90000"/>
            </a:lnSpc>
            <a:spcBef>
              <a:spcPct val="0"/>
            </a:spcBef>
            <a:spcAft>
              <a:spcPct val="35000"/>
            </a:spcAft>
            <a:buNone/>
          </a:pPr>
          <a:endParaRPr lang="en-US" sz="600" kern="1200">
            <a:solidFill>
              <a:prstClr val="white"/>
            </a:solidFill>
            <a:latin typeface="Rockwell" panose="02060603020205020403"/>
            <a:ea typeface="+mn-ea"/>
            <a:cs typeface="+mn-cs"/>
          </a:endParaRPr>
        </a:p>
      </dgm:t>
    </dgm:pt>
    <dgm:pt modelId="{20409956-0BB5-B543-9C8C-B2361F211355}">
      <dgm:prSet custT="1"/>
      <dgm:spPr/>
      <dgm:t>
        <a:bodyPr spcFirstLastPara="0" vert="horz" wrap="square" lIns="49530" tIns="49530" rIns="49530" bIns="49530" numCol="1" spcCol="1270" anchor="ctr" anchorCtr="0"/>
        <a:lstStyle/>
        <a:p>
          <a:pPr marL="0" lvl="0" algn="l" defTabSz="577850">
            <a:lnSpc>
              <a:spcPct val="90000"/>
            </a:lnSpc>
            <a:spcBef>
              <a:spcPct val="0"/>
            </a:spcBef>
            <a:spcAft>
              <a:spcPct val="35000"/>
            </a:spcAft>
            <a:buNone/>
          </a:pPr>
          <a:r>
            <a:rPr lang="en-US" sz="1400" b="1" kern="1200">
              <a:latin typeface="Rockwell" panose="02060603020205020403"/>
              <a:ea typeface="+mn-ea"/>
              <a:cs typeface="+mn-cs"/>
            </a:rPr>
            <a:t>Coordination:</a:t>
          </a:r>
        </a:p>
        <a:p>
          <a:pPr marL="0" lvl="0" algn="l" defTabSz="577850">
            <a:lnSpc>
              <a:spcPct val="90000"/>
            </a:lnSpc>
            <a:spcBef>
              <a:spcPct val="0"/>
            </a:spcBef>
            <a:spcAft>
              <a:spcPct val="35000"/>
            </a:spcAft>
            <a:buNone/>
          </a:pPr>
          <a:r>
            <a:rPr lang="en-US" sz="1400" b="0" kern="1200">
              <a:latin typeface="Rockwell" panose="02060603020205020403"/>
              <a:ea typeface="+mn-ea"/>
              <a:cs typeface="+mn-cs"/>
            </a:rPr>
            <a:t>Visualization, Report, and Format for PowerPoint.</a:t>
          </a:r>
        </a:p>
        <a:p>
          <a:pPr marL="0" lvl="0" algn="l" defTabSz="577850">
            <a:lnSpc>
              <a:spcPct val="90000"/>
            </a:lnSpc>
            <a:spcBef>
              <a:spcPct val="0"/>
            </a:spcBef>
            <a:spcAft>
              <a:spcPct val="35000"/>
            </a:spcAft>
            <a:buNone/>
          </a:pPr>
          <a:endParaRPr lang="en-US" sz="1200" b="0" kern="1200">
            <a:latin typeface="Rockwell" panose="02060603020205020403"/>
            <a:ea typeface="+mn-ea"/>
            <a:cs typeface="+mn-cs"/>
          </a:endParaRPr>
        </a:p>
        <a:p>
          <a:pPr marL="0" lvl="0" algn="l" defTabSz="577850">
            <a:lnSpc>
              <a:spcPct val="90000"/>
            </a:lnSpc>
            <a:spcBef>
              <a:spcPct val="0"/>
            </a:spcBef>
            <a:spcAft>
              <a:spcPct val="35000"/>
            </a:spcAft>
            <a:buNone/>
          </a:pPr>
          <a:endParaRPr lang="en-US" sz="1200" b="0" kern="1200">
            <a:latin typeface="Rockwell" panose="02060603020205020403"/>
            <a:ea typeface="+mn-ea"/>
            <a:cs typeface="+mn-cs"/>
          </a:endParaRPr>
        </a:p>
      </dgm:t>
    </dgm:pt>
    <dgm:pt modelId="{B1BC477C-9A0B-2A42-AFBD-53C4ADAEDDCD}" type="sibTrans" cxnId="{21F20489-5A85-1144-85A2-95DE3EBBBF1D}">
      <dgm:prSet/>
      <dgm:spPr/>
      <dgm:t>
        <a:bodyPr/>
        <a:lstStyle/>
        <a:p>
          <a:endParaRPr lang="en-US"/>
        </a:p>
      </dgm:t>
    </dgm:pt>
    <dgm:pt modelId="{D66E246D-F7BF-494E-BF64-11EC82E9E513}" type="parTrans" cxnId="{21F20489-5A85-1144-85A2-95DE3EBBBF1D}">
      <dgm:prSet/>
      <dgm:spPr/>
      <dgm:t>
        <a:bodyPr/>
        <a:lstStyle/>
        <a:p>
          <a:endParaRPr lang="en-US"/>
        </a:p>
      </dgm:t>
    </dgm:pt>
    <dgm:pt modelId="{2017D554-0D7D-8C4D-8993-972FB11A2887}" type="pres">
      <dgm:prSet presAssocID="{D06BB481-3365-3C41-AE0E-5979717538ED}" presName="Name0" presStyleCnt="0">
        <dgm:presLayoutVars>
          <dgm:dir/>
          <dgm:resizeHandles val="exact"/>
        </dgm:presLayoutVars>
      </dgm:prSet>
      <dgm:spPr/>
    </dgm:pt>
    <dgm:pt modelId="{90D88A01-C17D-D746-B028-6E02F632AB44}" type="pres">
      <dgm:prSet presAssocID="{96C16531-2B02-0C42-8B8B-4262D0AA3839}" presName="node" presStyleLbl="node1" presStyleIdx="0" presStyleCnt="6" custScaleX="2000000" custScaleY="124180" custLinFactX="81901" custLinFactNeighborX="100000" custLinFactNeighborY="-67272">
        <dgm:presLayoutVars>
          <dgm:bulletEnabled val="1"/>
        </dgm:presLayoutVars>
      </dgm:prSet>
      <dgm:spPr>
        <a:xfrm>
          <a:off x="7698" y="48038"/>
          <a:ext cx="1410780" cy="1529479"/>
        </a:xfrm>
        <a:prstGeom prst="roundRect">
          <a:avLst>
            <a:gd name="adj" fmla="val 10000"/>
          </a:avLst>
        </a:prstGeom>
      </dgm:spPr>
    </dgm:pt>
    <dgm:pt modelId="{BF531BD9-82B2-C64E-84E3-D4253F7FFF92}" type="pres">
      <dgm:prSet presAssocID="{FC907F38-524D-5F4F-9C44-904D097F3A43}" presName="sibTrans" presStyleLbl="sibTrans2D1" presStyleIdx="0" presStyleCnt="5" custScaleX="139508" custScaleY="1859091"/>
      <dgm:spPr>
        <a:xfrm>
          <a:off x="1822861" y="949809"/>
          <a:ext cx="369636" cy="452504"/>
        </a:xfrm>
        <a:prstGeom prst="rightArrow">
          <a:avLst>
            <a:gd name="adj1" fmla="val 60000"/>
            <a:gd name="adj2" fmla="val 50000"/>
          </a:avLst>
        </a:prstGeom>
      </dgm:spPr>
    </dgm:pt>
    <dgm:pt modelId="{A514F15B-8067-3948-B084-9DCA8DC790F5}" type="pres">
      <dgm:prSet presAssocID="{FC907F38-524D-5F4F-9C44-904D097F3A43}" presName="connectorText" presStyleLbl="sibTrans2D1" presStyleIdx="0" presStyleCnt="5"/>
      <dgm:spPr/>
    </dgm:pt>
    <dgm:pt modelId="{43F97330-E8B3-BF4E-9D87-6663FD0D0681}" type="pres">
      <dgm:prSet presAssocID="{3A754ECD-D67C-B54C-9933-5C10A34A3CEC}" presName="node" presStyleLbl="node1" presStyleIdx="1" presStyleCnt="6" custScaleX="2000000" custScaleY="128141" custLinFactX="603668" custLinFactNeighborX="700000" custLinFactNeighborY="-67272">
        <dgm:presLayoutVars>
          <dgm:bulletEnabled val="1"/>
        </dgm:presLayoutVars>
      </dgm:prSet>
      <dgm:spPr>
        <a:xfrm>
          <a:off x="2263330" y="0"/>
          <a:ext cx="1369393" cy="2180088"/>
        </a:xfrm>
        <a:prstGeom prst="roundRect">
          <a:avLst>
            <a:gd name="adj" fmla="val 10000"/>
          </a:avLst>
        </a:prstGeom>
      </dgm:spPr>
    </dgm:pt>
    <dgm:pt modelId="{1508AA13-0F8E-6B47-9AAC-9C0C2DF74369}" type="pres">
      <dgm:prSet presAssocID="{A34AA2F1-A43D-8141-BE96-8C9294FBF7F9}" presName="sibTrans" presStyleLbl="sibTrans2D1" presStyleIdx="1" presStyleCnt="5" custScaleX="98754" custScaleY="1993918"/>
      <dgm:spPr/>
    </dgm:pt>
    <dgm:pt modelId="{E0BB13AB-5DA9-0543-A449-1ABFF7A1C9A4}" type="pres">
      <dgm:prSet presAssocID="{A34AA2F1-A43D-8141-BE96-8C9294FBF7F9}" presName="connectorText" presStyleLbl="sibTrans2D1" presStyleIdx="1" presStyleCnt="5"/>
      <dgm:spPr/>
    </dgm:pt>
    <dgm:pt modelId="{C95521DA-A252-E04B-A73C-AE7F5D8BBAF2}" type="pres">
      <dgm:prSet presAssocID="{FC063AF6-2953-D84D-8980-937DB6A15236}" presName="node" presStyleLbl="node1" presStyleIdx="2" presStyleCnt="6" custScaleX="2000000" custScaleY="133376" custLinFactX="1639978" custLinFactNeighborX="1700000" custLinFactNeighborY="-67272">
        <dgm:presLayoutVars>
          <dgm:bulletEnabled val="1"/>
        </dgm:presLayoutVars>
      </dgm:prSet>
      <dgm:spPr>
        <a:xfrm>
          <a:off x="4032113" y="0"/>
          <a:ext cx="1138315" cy="1869025"/>
        </a:xfrm>
        <a:prstGeom prst="roundRect">
          <a:avLst>
            <a:gd name="adj" fmla="val 10000"/>
          </a:avLst>
        </a:prstGeom>
      </dgm:spPr>
    </dgm:pt>
    <dgm:pt modelId="{2DB7D2B1-F7AC-474F-A889-E966E850660E}" type="pres">
      <dgm:prSet presAssocID="{055E0E7B-47C0-7F48-8BBD-C01E3C30E85B}" presName="sibTrans" presStyleLbl="sibTrans2D1" presStyleIdx="2" presStyleCnt="5" custScaleX="423523" custScaleY="380724" custLinFactX="64236" custLinFactY="800000" custLinFactNeighborX="100000" custLinFactNeighborY="870175"/>
      <dgm:spPr/>
    </dgm:pt>
    <dgm:pt modelId="{7C42A022-58F1-A440-B7CC-7D8E9823B281}" type="pres">
      <dgm:prSet presAssocID="{055E0E7B-47C0-7F48-8BBD-C01E3C30E85B}" presName="connectorText" presStyleLbl="sibTrans2D1" presStyleIdx="2" presStyleCnt="5"/>
      <dgm:spPr/>
    </dgm:pt>
    <dgm:pt modelId="{04683432-6959-2244-B269-5D1BC907B622}" type="pres">
      <dgm:prSet presAssocID="{A2692A19-5958-2A4E-A64B-F3E72E1227F8}" presName="node" presStyleLbl="node1" presStyleIdx="3" presStyleCnt="6" custScaleX="2000000" custScaleY="129780" custLinFactX="-180716" custLinFactNeighborX="-200000" custLinFactNeighborY="68380">
        <dgm:presLayoutVars>
          <dgm:bulletEnabled val="1"/>
        </dgm:presLayoutVars>
      </dgm:prSet>
      <dgm:spPr>
        <a:xfrm>
          <a:off x="5972562" y="0"/>
          <a:ext cx="1138315" cy="1869025"/>
        </a:xfrm>
        <a:prstGeom prst="roundRect">
          <a:avLst>
            <a:gd name="adj" fmla="val 10000"/>
          </a:avLst>
        </a:prstGeom>
      </dgm:spPr>
    </dgm:pt>
    <dgm:pt modelId="{AB6744E3-2E33-4541-BADE-05A7746D7C02}" type="pres">
      <dgm:prSet presAssocID="{6BAA79EA-94D6-0F49-BF9E-FBD30B798170}" presName="sibTrans" presStyleLbl="sibTrans2D1" presStyleIdx="3" presStyleCnt="5" custScaleX="108023" custScaleY="1859091"/>
      <dgm:spPr>
        <a:xfrm rot="10800000">
          <a:off x="3904811" y="3114550"/>
          <a:ext cx="615293" cy="435795"/>
        </a:xfrm>
        <a:prstGeom prst="rightArrow">
          <a:avLst>
            <a:gd name="adj1" fmla="val 60000"/>
            <a:gd name="adj2" fmla="val 50000"/>
          </a:avLst>
        </a:prstGeom>
      </dgm:spPr>
    </dgm:pt>
    <dgm:pt modelId="{E1C2E3E1-B80B-BA4D-9241-3F375787B2BD}" type="pres">
      <dgm:prSet presAssocID="{6BAA79EA-94D6-0F49-BF9E-FBD30B798170}" presName="connectorText" presStyleLbl="sibTrans2D1" presStyleIdx="3" presStyleCnt="5"/>
      <dgm:spPr/>
    </dgm:pt>
    <dgm:pt modelId="{4307CB87-CDEC-6E49-909F-C9DC8CD7F77B}" type="pres">
      <dgm:prSet presAssocID="{F681DA33-1913-D644-AF29-3BD5FA63F363}" presName="node" presStyleLbl="node1" presStyleIdx="4" presStyleCnt="6" custScaleX="2000000" custScaleY="128250" custLinFactX="-4071956" custLinFactNeighborX="-4100000" custLinFactNeighborY="65861">
        <dgm:presLayoutVars>
          <dgm:bulletEnabled val="1"/>
        </dgm:presLayoutVars>
      </dgm:prSet>
      <dgm:spPr>
        <a:xfrm>
          <a:off x="5710490" y="2521312"/>
          <a:ext cx="1198420" cy="1529479"/>
        </a:xfrm>
        <a:prstGeom prst="roundRect">
          <a:avLst>
            <a:gd name="adj" fmla="val 10000"/>
          </a:avLst>
        </a:prstGeom>
      </dgm:spPr>
    </dgm:pt>
    <dgm:pt modelId="{C3D95A25-E65C-7447-9A4C-5AF3DF82BC1F}" type="pres">
      <dgm:prSet presAssocID="{0BEDB1FF-ECD6-694B-BAD0-F05A51F353B0}" presName="sibTrans" presStyleLbl="sibTrans2D1" presStyleIdx="4" presStyleCnt="5" custScaleX="140724" custScaleY="1816917"/>
      <dgm:spPr>
        <a:xfrm rot="10780077">
          <a:off x="1791540" y="3133124"/>
          <a:ext cx="363013" cy="411081"/>
        </a:xfrm>
        <a:prstGeom prst="rightArrow">
          <a:avLst>
            <a:gd name="adj1" fmla="val 60000"/>
            <a:gd name="adj2" fmla="val 50000"/>
          </a:avLst>
        </a:prstGeom>
      </dgm:spPr>
    </dgm:pt>
    <dgm:pt modelId="{63927144-8400-C945-B98C-8DD7C35ABB60}" type="pres">
      <dgm:prSet presAssocID="{0BEDB1FF-ECD6-694B-BAD0-F05A51F353B0}" presName="connectorText" presStyleLbl="sibTrans2D1" presStyleIdx="4" presStyleCnt="5"/>
      <dgm:spPr/>
    </dgm:pt>
    <dgm:pt modelId="{C1B76BCE-F174-A447-9667-5A14A755295A}" type="pres">
      <dgm:prSet presAssocID="{20409956-0BB5-B543-9C8C-B2361F211355}" presName="node" presStyleLbl="node1" presStyleIdx="5" presStyleCnt="6" custScaleX="2000000" custScaleY="132615" custLinFactX="-7800000" custLinFactNeighborX="-7809070" custLinFactNeighborY="67641">
        <dgm:presLayoutVars>
          <dgm:bulletEnabled val="1"/>
        </dgm:presLayoutVars>
      </dgm:prSet>
      <dgm:spPr>
        <a:xfrm>
          <a:off x="3664074" y="2515823"/>
          <a:ext cx="1198420" cy="1529479"/>
        </a:xfrm>
        <a:prstGeom prst="roundRect">
          <a:avLst>
            <a:gd name="adj" fmla="val 10000"/>
          </a:avLst>
        </a:prstGeom>
      </dgm:spPr>
    </dgm:pt>
  </dgm:ptLst>
  <dgm:cxnLst>
    <dgm:cxn modelId="{14602A0C-5524-624C-AD2A-EF560496FE47}" srcId="{D06BB481-3365-3C41-AE0E-5979717538ED}" destId="{FC063AF6-2953-D84D-8980-937DB6A15236}" srcOrd="2" destOrd="0" parTransId="{ED3C1991-B3E6-6B45-B192-1C086D4EB513}" sibTransId="{055E0E7B-47C0-7F48-8BBD-C01E3C30E85B}"/>
    <dgm:cxn modelId="{EA53EA23-6A1B-464B-B9FC-28298787F22A}" type="presOf" srcId="{A2692A19-5958-2A4E-A64B-F3E72E1227F8}" destId="{04683432-6959-2244-B269-5D1BC907B622}" srcOrd="0" destOrd="0" presId="urn:microsoft.com/office/officeart/2005/8/layout/process1"/>
    <dgm:cxn modelId="{D66B2426-66F3-CE41-B68B-77F8BA91096E}" type="presOf" srcId="{0BEDB1FF-ECD6-694B-BAD0-F05A51F353B0}" destId="{C3D95A25-E65C-7447-9A4C-5AF3DF82BC1F}" srcOrd="0" destOrd="0" presId="urn:microsoft.com/office/officeart/2005/8/layout/process1"/>
    <dgm:cxn modelId="{BFCDDF2D-739A-D347-9C7F-8C06E0075BED}" srcId="{D06BB481-3365-3C41-AE0E-5979717538ED}" destId="{3A754ECD-D67C-B54C-9933-5C10A34A3CEC}" srcOrd="1" destOrd="0" parTransId="{A9C296C7-7B6A-0D47-A397-19A9758DF47B}" sibTransId="{A34AA2F1-A43D-8141-BE96-8C9294FBF7F9}"/>
    <dgm:cxn modelId="{A82FCA3F-F108-9B47-B34C-A066815880D6}" srcId="{D06BB481-3365-3C41-AE0E-5979717538ED}" destId="{A2692A19-5958-2A4E-A64B-F3E72E1227F8}" srcOrd="3" destOrd="0" parTransId="{22B0FFA8-8634-264E-A754-F8F4E239A25F}" sibTransId="{6BAA79EA-94D6-0F49-BF9E-FBD30B798170}"/>
    <dgm:cxn modelId="{6C3E8F4A-14E6-4E4B-81FD-521B843D3985}" type="presOf" srcId="{F681DA33-1913-D644-AF29-3BD5FA63F363}" destId="{4307CB87-CDEC-6E49-909F-C9DC8CD7F77B}" srcOrd="0" destOrd="0" presId="urn:microsoft.com/office/officeart/2005/8/layout/process1"/>
    <dgm:cxn modelId="{E320B76B-DFF1-E54E-BB5D-27E6D7E49A15}" type="presOf" srcId="{055E0E7B-47C0-7F48-8BBD-C01E3C30E85B}" destId="{2DB7D2B1-F7AC-474F-A889-E966E850660E}" srcOrd="0" destOrd="0" presId="urn:microsoft.com/office/officeart/2005/8/layout/process1"/>
    <dgm:cxn modelId="{B539B86B-72D6-FD4A-B64A-8A8586124A5C}" type="presOf" srcId="{FC907F38-524D-5F4F-9C44-904D097F3A43}" destId="{BF531BD9-82B2-C64E-84E3-D4253F7FFF92}" srcOrd="0" destOrd="0" presId="urn:microsoft.com/office/officeart/2005/8/layout/process1"/>
    <dgm:cxn modelId="{6F60EC70-EAA0-A644-9092-749554D6ACBE}" type="presOf" srcId="{6BAA79EA-94D6-0F49-BF9E-FBD30B798170}" destId="{AB6744E3-2E33-4541-BADE-05A7746D7C02}" srcOrd="0" destOrd="0" presId="urn:microsoft.com/office/officeart/2005/8/layout/process1"/>
    <dgm:cxn modelId="{4B8DD575-3D74-A143-8BD9-E8C9F354C25F}" type="presOf" srcId="{3A754ECD-D67C-B54C-9933-5C10A34A3CEC}" destId="{43F97330-E8B3-BF4E-9D87-6663FD0D0681}" srcOrd="0" destOrd="0" presId="urn:microsoft.com/office/officeart/2005/8/layout/process1"/>
    <dgm:cxn modelId="{1F9A0779-A68A-D544-9827-9FBA7E0C5CF4}" srcId="{D06BB481-3365-3C41-AE0E-5979717538ED}" destId="{96C16531-2B02-0C42-8B8B-4262D0AA3839}" srcOrd="0" destOrd="0" parTransId="{C7440C0E-0C38-DA44-8E3B-200DB5B5F54E}" sibTransId="{FC907F38-524D-5F4F-9C44-904D097F3A43}"/>
    <dgm:cxn modelId="{0CC1C781-DD14-D746-B39E-1F124EA31010}" type="presOf" srcId="{D06BB481-3365-3C41-AE0E-5979717538ED}" destId="{2017D554-0D7D-8C4D-8993-972FB11A2887}" srcOrd="0" destOrd="0" presId="urn:microsoft.com/office/officeart/2005/8/layout/process1"/>
    <dgm:cxn modelId="{C20E8E83-DB85-0F47-BEC9-2408583E3156}" type="presOf" srcId="{0BEDB1FF-ECD6-694B-BAD0-F05A51F353B0}" destId="{63927144-8400-C945-B98C-8DD7C35ABB60}" srcOrd="1" destOrd="0" presId="urn:microsoft.com/office/officeart/2005/8/layout/process1"/>
    <dgm:cxn modelId="{C4528084-1AA0-5849-901E-76EB1C371179}" type="presOf" srcId="{20409956-0BB5-B543-9C8C-B2361F211355}" destId="{C1B76BCE-F174-A447-9667-5A14A755295A}" srcOrd="0" destOrd="0" presId="urn:microsoft.com/office/officeart/2005/8/layout/process1"/>
    <dgm:cxn modelId="{21F20489-5A85-1144-85A2-95DE3EBBBF1D}" srcId="{D06BB481-3365-3C41-AE0E-5979717538ED}" destId="{20409956-0BB5-B543-9C8C-B2361F211355}" srcOrd="5" destOrd="0" parTransId="{D66E246D-F7BF-494E-BF64-11EC82E9E513}" sibTransId="{B1BC477C-9A0B-2A42-AFBD-53C4ADAEDDCD}"/>
    <dgm:cxn modelId="{C07C1A91-BC4D-4F43-B754-C2F0B505C21E}" type="presOf" srcId="{055E0E7B-47C0-7F48-8BBD-C01E3C30E85B}" destId="{7C42A022-58F1-A440-B7CC-7D8E9823B281}" srcOrd="1" destOrd="0" presId="urn:microsoft.com/office/officeart/2005/8/layout/process1"/>
    <dgm:cxn modelId="{B36C6198-165F-FE46-A10F-6A0BD8250ABA}" type="presOf" srcId="{FC063AF6-2953-D84D-8980-937DB6A15236}" destId="{C95521DA-A252-E04B-A73C-AE7F5D8BBAF2}" srcOrd="0" destOrd="0" presId="urn:microsoft.com/office/officeart/2005/8/layout/process1"/>
    <dgm:cxn modelId="{A39F2EAF-5DA7-994E-BC03-8F0746D1520E}" type="presOf" srcId="{6BAA79EA-94D6-0F49-BF9E-FBD30B798170}" destId="{E1C2E3E1-B80B-BA4D-9241-3F375787B2BD}" srcOrd="1" destOrd="0" presId="urn:microsoft.com/office/officeart/2005/8/layout/process1"/>
    <dgm:cxn modelId="{8609D4B2-AD93-724D-AFD3-6A505AB921CE}" srcId="{D06BB481-3365-3C41-AE0E-5979717538ED}" destId="{F681DA33-1913-D644-AF29-3BD5FA63F363}" srcOrd="4" destOrd="0" parTransId="{035DD79A-C6C9-C349-BDA8-A887C533D787}" sibTransId="{0BEDB1FF-ECD6-694B-BAD0-F05A51F353B0}"/>
    <dgm:cxn modelId="{02F81BC1-99DF-AD48-9758-55F0D37208C6}" type="presOf" srcId="{FC907F38-524D-5F4F-9C44-904D097F3A43}" destId="{A514F15B-8067-3948-B084-9DCA8DC790F5}" srcOrd="1" destOrd="0" presId="urn:microsoft.com/office/officeart/2005/8/layout/process1"/>
    <dgm:cxn modelId="{C1D2E1C7-A7E7-4F42-85BB-0C4B441BD199}" type="presOf" srcId="{96C16531-2B02-0C42-8B8B-4262D0AA3839}" destId="{90D88A01-C17D-D746-B028-6E02F632AB44}" srcOrd="0" destOrd="0" presId="urn:microsoft.com/office/officeart/2005/8/layout/process1"/>
    <dgm:cxn modelId="{D18CD9DA-30E2-F64F-8D27-7988CCE93764}" type="presOf" srcId="{A34AA2F1-A43D-8141-BE96-8C9294FBF7F9}" destId="{E0BB13AB-5DA9-0543-A449-1ABFF7A1C9A4}" srcOrd="1" destOrd="0" presId="urn:microsoft.com/office/officeart/2005/8/layout/process1"/>
    <dgm:cxn modelId="{058061DD-4E90-4B4F-97B4-A9463CA6C7B2}" type="presOf" srcId="{A34AA2F1-A43D-8141-BE96-8C9294FBF7F9}" destId="{1508AA13-0F8E-6B47-9AAC-9C0C2DF74369}" srcOrd="0" destOrd="0" presId="urn:microsoft.com/office/officeart/2005/8/layout/process1"/>
    <dgm:cxn modelId="{83FCD1FD-B2AB-3742-B484-9B05E9CA4F3C}" type="presParOf" srcId="{2017D554-0D7D-8C4D-8993-972FB11A2887}" destId="{90D88A01-C17D-D746-B028-6E02F632AB44}" srcOrd="0" destOrd="0" presId="urn:microsoft.com/office/officeart/2005/8/layout/process1"/>
    <dgm:cxn modelId="{94E9B4F8-905E-FF47-86ED-A4EEF53064D3}" type="presParOf" srcId="{2017D554-0D7D-8C4D-8993-972FB11A2887}" destId="{BF531BD9-82B2-C64E-84E3-D4253F7FFF92}" srcOrd="1" destOrd="0" presId="urn:microsoft.com/office/officeart/2005/8/layout/process1"/>
    <dgm:cxn modelId="{4FECFAF8-3131-5C4E-B4BD-73175F631920}" type="presParOf" srcId="{BF531BD9-82B2-C64E-84E3-D4253F7FFF92}" destId="{A514F15B-8067-3948-B084-9DCA8DC790F5}" srcOrd="0" destOrd="0" presId="urn:microsoft.com/office/officeart/2005/8/layout/process1"/>
    <dgm:cxn modelId="{BAAE4222-4467-8346-8901-48EC66746CFB}" type="presParOf" srcId="{2017D554-0D7D-8C4D-8993-972FB11A2887}" destId="{43F97330-E8B3-BF4E-9D87-6663FD0D0681}" srcOrd="2" destOrd="0" presId="urn:microsoft.com/office/officeart/2005/8/layout/process1"/>
    <dgm:cxn modelId="{D22C71EE-E679-5F42-9F02-A0AFAF9B4F29}" type="presParOf" srcId="{2017D554-0D7D-8C4D-8993-972FB11A2887}" destId="{1508AA13-0F8E-6B47-9AAC-9C0C2DF74369}" srcOrd="3" destOrd="0" presId="urn:microsoft.com/office/officeart/2005/8/layout/process1"/>
    <dgm:cxn modelId="{73123177-1E15-F440-A504-CA9F5D4E26F5}" type="presParOf" srcId="{1508AA13-0F8E-6B47-9AAC-9C0C2DF74369}" destId="{E0BB13AB-5DA9-0543-A449-1ABFF7A1C9A4}" srcOrd="0" destOrd="0" presId="urn:microsoft.com/office/officeart/2005/8/layout/process1"/>
    <dgm:cxn modelId="{F558D34A-CC11-3141-B00B-86E1DF5C5F88}" type="presParOf" srcId="{2017D554-0D7D-8C4D-8993-972FB11A2887}" destId="{C95521DA-A252-E04B-A73C-AE7F5D8BBAF2}" srcOrd="4" destOrd="0" presId="urn:microsoft.com/office/officeart/2005/8/layout/process1"/>
    <dgm:cxn modelId="{7D7CB444-DBFA-5B48-9DE2-3506FBDD9137}" type="presParOf" srcId="{2017D554-0D7D-8C4D-8993-972FB11A2887}" destId="{2DB7D2B1-F7AC-474F-A889-E966E850660E}" srcOrd="5" destOrd="0" presId="urn:microsoft.com/office/officeart/2005/8/layout/process1"/>
    <dgm:cxn modelId="{E3834CA2-D1D3-B84F-AEC9-309D0B7E59BD}" type="presParOf" srcId="{2DB7D2B1-F7AC-474F-A889-E966E850660E}" destId="{7C42A022-58F1-A440-B7CC-7D8E9823B281}" srcOrd="0" destOrd="0" presId="urn:microsoft.com/office/officeart/2005/8/layout/process1"/>
    <dgm:cxn modelId="{7746F698-139A-2647-A4F7-D4E494EF5E0F}" type="presParOf" srcId="{2017D554-0D7D-8C4D-8993-972FB11A2887}" destId="{04683432-6959-2244-B269-5D1BC907B622}" srcOrd="6" destOrd="0" presId="urn:microsoft.com/office/officeart/2005/8/layout/process1"/>
    <dgm:cxn modelId="{163D5419-8B64-4940-B4D8-9459541BD06C}" type="presParOf" srcId="{2017D554-0D7D-8C4D-8993-972FB11A2887}" destId="{AB6744E3-2E33-4541-BADE-05A7746D7C02}" srcOrd="7" destOrd="0" presId="urn:microsoft.com/office/officeart/2005/8/layout/process1"/>
    <dgm:cxn modelId="{10756524-2068-224C-B096-39DC5DBB48AC}" type="presParOf" srcId="{AB6744E3-2E33-4541-BADE-05A7746D7C02}" destId="{E1C2E3E1-B80B-BA4D-9241-3F375787B2BD}" srcOrd="0" destOrd="0" presId="urn:microsoft.com/office/officeart/2005/8/layout/process1"/>
    <dgm:cxn modelId="{64077AC8-55F8-314C-AA6B-2EA80B4C1BE1}" type="presParOf" srcId="{2017D554-0D7D-8C4D-8993-972FB11A2887}" destId="{4307CB87-CDEC-6E49-909F-C9DC8CD7F77B}" srcOrd="8" destOrd="0" presId="urn:microsoft.com/office/officeart/2005/8/layout/process1"/>
    <dgm:cxn modelId="{6183A68D-7500-F94C-80D7-8B3237096A42}" type="presParOf" srcId="{2017D554-0D7D-8C4D-8993-972FB11A2887}" destId="{C3D95A25-E65C-7447-9A4C-5AF3DF82BC1F}" srcOrd="9" destOrd="0" presId="urn:microsoft.com/office/officeart/2005/8/layout/process1"/>
    <dgm:cxn modelId="{CA9CB4E8-E36A-E944-B77A-A7808989A357}" type="presParOf" srcId="{C3D95A25-E65C-7447-9A4C-5AF3DF82BC1F}" destId="{63927144-8400-C945-B98C-8DD7C35ABB60}" srcOrd="0" destOrd="0" presId="urn:microsoft.com/office/officeart/2005/8/layout/process1"/>
    <dgm:cxn modelId="{4057EC07-DBC5-8144-9028-D4E2E2372390}" type="presParOf" srcId="{2017D554-0D7D-8C4D-8993-972FB11A2887}" destId="{C1B76BCE-F174-A447-9667-5A14A755295A}" srcOrd="10"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9086588-F664-483E-B465-BD2B8940A53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AF66F6C-E05B-4CFA-B4CF-D9567018EFBC}">
      <dgm:prSet custT="1"/>
      <dgm:spPr/>
      <dgm:t>
        <a:bodyPr/>
        <a:lstStyle/>
        <a:p>
          <a:r>
            <a:rPr lang="en-US" sz="2400"/>
            <a:t>Use aggregate crime data from different divisions in the city of Los Angeles to uncover patterns in criminal activity before and after COVID.</a:t>
          </a:r>
        </a:p>
      </dgm:t>
    </dgm:pt>
    <dgm:pt modelId="{EA3014FE-89F7-4613-9740-5A0733B0701A}" type="parTrans" cxnId="{B383B48F-54AB-4298-A438-B7EC6D5C5682}">
      <dgm:prSet/>
      <dgm:spPr/>
      <dgm:t>
        <a:bodyPr/>
        <a:lstStyle/>
        <a:p>
          <a:endParaRPr lang="en-US"/>
        </a:p>
      </dgm:t>
    </dgm:pt>
    <dgm:pt modelId="{9F19912E-21FD-44C8-8A19-6AF4C6D589E8}" type="sibTrans" cxnId="{B383B48F-54AB-4298-A438-B7EC6D5C5682}">
      <dgm:prSet/>
      <dgm:spPr/>
      <dgm:t>
        <a:bodyPr/>
        <a:lstStyle/>
        <a:p>
          <a:endParaRPr lang="en-US"/>
        </a:p>
      </dgm:t>
    </dgm:pt>
    <dgm:pt modelId="{4E74ED67-8FAD-4720-BDB7-BA69F97AF939}">
      <dgm:prSet custT="1"/>
      <dgm:spPr/>
      <dgm:t>
        <a:bodyPr/>
        <a:lstStyle/>
        <a:p>
          <a:r>
            <a:rPr lang="en-US" sz="2400"/>
            <a:t>The objective is to see if juvenile crime rates went down during/post covid, with schools and other things being shut down. </a:t>
          </a:r>
        </a:p>
      </dgm:t>
    </dgm:pt>
    <dgm:pt modelId="{4DB02071-D4F9-419F-8207-5EE7039D0077}" type="parTrans" cxnId="{48306F9C-3F5F-47F9-85FA-C425E8AEBC6E}">
      <dgm:prSet/>
      <dgm:spPr/>
      <dgm:t>
        <a:bodyPr/>
        <a:lstStyle/>
        <a:p>
          <a:endParaRPr lang="en-US"/>
        </a:p>
      </dgm:t>
    </dgm:pt>
    <dgm:pt modelId="{4B42198F-3178-48C8-8780-B84F4C86E70D}" type="sibTrans" cxnId="{48306F9C-3F5F-47F9-85FA-C425E8AEBC6E}">
      <dgm:prSet/>
      <dgm:spPr/>
      <dgm:t>
        <a:bodyPr/>
        <a:lstStyle/>
        <a:p>
          <a:endParaRPr lang="en-US"/>
        </a:p>
      </dgm:t>
    </dgm:pt>
    <dgm:pt modelId="{7489682D-2314-4236-A304-8A7E7F8CD3BC}">
      <dgm:prSet custT="1"/>
      <dgm:spPr/>
      <dgm:t>
        <a:bodyPr/>
        <a:lstStyle/>
        <a:p>
          <a:r>
            <a:rPr lang="en-US" sz="2400"/>
            <a:t>Age is a factor that was analyzed – as the age number increases the likelihood of committing a crime follows the same trend.</a:t>
          </a:r>
        </a:p>
      </dgm:t>
    </dgm:pt>
    <dgm:pt modelId="{43CD8549-7C91-49AD-8884-2F7AA2605395}" type="parTrans" cxnId="{47E913DC-C9C7-4C3A-9678-A4A605B61953}">
      <dgm:prSet/>
      <dgm:spPr/>
      <dgm:t>
        <a:bodyPr/>
        <a:lstStyle/>
        <a:p>
          <a:endParaRPr lang="en-US"/>
        </a:p>
      </dgm:t>
    </dgm:pt>
    <dgm:pt modelId="{49C9BAED-11F7-4C4A-A021-110F39485A6F}" type="sibTrans" cxnId="{47E913DC-C9C7-4C3A-9678-A4A605B61953}">
      <dgm:prSet/>
      <dgm:spPr/>
      <dgm:t>
        <a:bodyPr/>
        <a:lstStyle/>
        <a:p>
          <a:endParaRPr lang="en-US"/>
        </a:p>
      </dgm:t>
    </dgm:pt>
    <dgm:pt modelId="{6BD35813-E434-4CDF-8A79-6C146834E01E}" type="pres">
      <dgm:prSet presAssocID="{89086588-F664-483E-B465-BD2B8940A530}" presName="linear" presStyleCnt="0">
        <dgm:presLayoutVars>
          <dgm:animLvl val="lvl"/>
          <dgm:resizeHandles val="exact"/>
        </dgm:presLayoutVars>
      </dgm:prSet>
      <dgm:spPr/>
    </dgm:pt>
    <dgm:pt modelId="{96934D6C-7F13-4C0B-AC71-6A2B933074C5}" type="pres">
      <dgm:prSet presAssocID="{3AF66F6C-E05B-4CFA-B4CF-D9567018EFBC}" presName="parentText" presStyleLbl="node1" presStyleIdx="0" presStyleCnt="3">
        <dgm:presLayoutVars>
          <dgm:chMax val="0"/>
          <dgm:bulletEnabled val="1"/>
        </dgm:presLayoutVars>
      </dgm:prSet>
      <dgm:spPr/>
    </dgm:pt>
    <dgm:pt modelId="{CE407014-59E9-48CE-9691-CFFA1F8E03CC}" type="pres">
      <dgm:prSet presAssocID="{9F19912E-21FD-44C8-8A19-6AF4C6D589E8}" presName="spacer" presStyleCnt="0"/>
      <dgm:spPr/>
    </dgm:pt>
    <dgm:pt modelId="{3E42B9AD-78C0-499B-8A3C-625191FCB709}" type="pres">
      <dgm:prSet presAssocID="{4E74ED67-8FAD-4720-BDB7-BA69F97AF939}" presName="parentText" presStyleLbl="node1" presStyleIdx="1" presStyleCnt="3">
        <dgm:presLayoutVars>
          <dgm:chMax val="0"/>
          <dgm:bulletEnabled val="1"/>
        </dgm:presLayoutVars>
      </dgm:prSet>
      <dgm:spPr/>
    </dgm:pt>
    <dgm:pt modelId="{342EC3EE-370B-40D5-AC4C-EF648A6459F7}" type="pres">
      <dgm:prSet presAssocID="{4B42198F-3178-48C8-8780-B84F4C86E70D}" presName="spacer" presStyleCnt="0"/>
      <dgm:spPr/>
    </dgm:pt>
    <dgm:pt modelId="{6105FAEC-6759-4894-87C4-1976CFB7EEFE}" type="pres">
      <dgm:prSet presAssocID="{7489682D-2314-4236-A304-8A7E7F8CD3BC}" presName="parentText" presStyleLbl="node1" presStyleIdx="2" presStyleCnt="3">
        <dgm:presLayoutVars>
          <dgm:chMax val="0"/>
          <dgm:bulletEnabled val="1"/>
        </dgm:presLayoutVars>
      </dgm:prSet>
      <dgm:spPr/>
    </dgm:pt>
  </dgm:ptLst>
  <dgm:cxnLst>
    <dgm:cxn modelId="{8F50025C-6B0D-42E6-9C73-3EFEB9A0929B}" type="presOf" srcId="{3AF66F6C-E05B-4CFA-B4CF-D9567018EFBC}" destId="{96934D6C-7F13-4C0B-AC71-6A2B933074C5}" srcOrd="0" destOrd="0" presId="urn:microsoft.com/office/officeart/2005/8/layout/vList2"/>
    <dgm:cxn modelId="{AD7B7A5D-57BD-41E6-8DE9-FB894A77E554}" type="presOf" srcId="{89086588-F664-483E-B465-BD2B8940A530}" destId="{6BD35813-E434-4CDF-8A79-6C146834E01E}" srcOrd="0" destOrd="0" presId="urn:microsoft.com/office/officeart/2005/8/layout/vList2"/>
    <dgm:cxn modelId="{F6F64A54-79C9-431E-BF5F-67D9BDA895C2}" type="presOf" srcId="{7489682D-2314-4236-A304-8A7E7F8CD3BC}" destId="{6105FAEC-6759-4894-87C4-1976CFB7EEFE}" srcOrd="0" destOrd="0" presId="urn:microsoft.com/office/officeart/2005/8/layout/vList2"/>
    <dgm:cxn modelId="{B383B48F-54AB-4298-A438-B7EC6D5C5682}" srcId="{89086588-F664-483E-B465-BD2B8940A530}" destId="{3AF66F6C-E05B-4CFA-B4CF-D9567018EFBC}" srcOrd="0" destOrd="0" parTransId="{EA3014FE-89F7-4613-9740-5A0733B0701A}" sibTransId="{9F19912E-21FD-44C8-8A19-6AF4C6D589E8}"/>
    <dgm:cxn modelId="{48306F9C-3F5F-47F9-85FA-C425E8AEBC6E}" srcId="{89086588-F664-483E-B465-BD2B8940A530}" destId="{4E74ED67-8FAD-4720-BDB7-BA69F97AF939}" srcOrd="1" destOrd="0" parTransId="{4DB02071-D4F9-419F-8207-5EE7039D0077}" sibTransId="{4B42198F-3178-48C8-8780-B84F4C86E70D}"/>
    <dgm:cxn modelId="{9CDD8EBA-62D9-4F02-A1F3-EF69107C0844}" type="presOf" srcId="{4E74ED67-8FAD-4720-BDB7-BA69F97AF939}" destId="{3E42B9AD-78C0-499B-8A3C-625191FCB709}" srcOrd="0" destOrd="0" presId="urn:microsoft.com/office/officeart/2005/8/layout/vList2"/>
    <dgm:cxn modelId="{47E913DC-C9C7-4C3A-9678-A4A605B61953}" srcId="{89086588-F664-483E-B465-BD2B8940A530}" destId="{7489682D-2314-4236-A304-8A7E7F8CD3BC}" srcOrd="2" destOrd="0" parTransId="{43CD8549-7C91-49AD-8884-2F7AA2605395}" sibTransId="{49C9BAED-11F7-4C4A-A021-110F39485A6F}"/>
    <dgm:cxn modelId="{5EB0A19F-FB2D-4ED2-9372-2F37AE46BEAC}" type="presParOf" srcId="{6BD35813-E434-4CDF-8A79-6C146834E01E}" destId="{96934D6C-7F13-4C0B-AC71-6A2B933074C5}" srcOrd="0" destOrd="0" presId="urn:microsoft.com/office/officeart/2005/8/layout/vList2"/>
    <dgm:cxn modelId="{38664470-9D70-48F4-937C-42DD7B666ECE}" type="presParOf" srcId="{6BD35813-E434-4CDF-8A79-6C146834E01E}" destId="{CE407014-59E9-48CE-9691-CFFA1F8E03CC}" srcOrd="1" destOrd="0" presId="urn:microsoft.com/office/officeart/2005/8/layout/vList2"/>
    <dgm:cxn modelId="{33013A28-203B-4300-A923-337136E9389D}" type="presParOf" srcId="{6BD35813-E434-4CDF-8A79-6C146834E01E}" destId="{3E42B9AD-78C0-499B-8A3C-625191FCB709}" srcOrd="2" destOrd="0" presId="urn:microsoft.com/office/officeart/2005/8/layout/vList2"/>
    <dgm:cxn modelId="{8D2CE65D-087A-4E69-AB90-BE868A309B27}" type="presParOf" srcId="{6BD35813-E434-4CDF-8A79-6C146834E01E}" destId="{342EC3EE-370B-40D5-AC4C-EF648A6459F7}" srcOrd="3" destOrd="0" presId="urn:microsoft.com/office/officeart/2005/8/layout/vList2"/>
    <dgm:cxn modelId="{7477F31F-8B2D-4DC6-B0C2-0859032889C7}" type="presParOf" srcId="{6BD35813-E434-4CDF-8A79-6C146834E01E}" destId="{6105FAEC-6759-4894-87C4-1976CFB7EEFE}"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88A01-C17D-D746-B028-6E02F632AB44}">
      <dsp:nvSpPr>
        <dsp:cNvPr id="0" name=""/>
        <dsp:cNvSpPr/>
      </dsp:nvSpPr>
      <dsp:spPr>
        <a:xfrm>
          <a:off x="103649" y="190419"/>
          <a:ext cx="1748082" cy="21717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622300">
            <a:lnSpc>
              <a:spcPct val="90000"/>
            </a:lnSpc>
            <a:spcBef>
              <a:spcPct val="0"/>
            </a:spcBef>
            <a:spcAft>
              <a:spcPct val="35000"/>
            </a:spcAft>
            <a:buNone/>
          </a:pPr>
          <a:r>
            <a:rPr lang="en-US" sz="1400" b="1" kern="1200"/>
            <a:t>Data Collection:</a:t>
          </a:r>
        </a:p>
        <a:p>
          <a:pPr marL="0" lvl="0" indent="0" algn="l" defTabSz="622300" rtl="0">
            <a:lnSpc>
              <a:spcPct val="90000"/>
            </a:lnSpc>
            <a:spcBef>
              <a:spcPct val="0"/>
            </a:spcBef>
            <a:spcAft>
              <a:spcPct val="35000"/>
            </a:spcAft>
            <a:buNone/>
          </a:pPr>
          <a:r>
            <a:rPr lang="en-US" sz="1600" kern="1200"/>
            <a:t>Data </a:t>
          </a:r>
          <a:r>
            <a:rPr lang="en-US" sz="1400" b="1" kern="1200">
              <a:latin typeface="Rockwell" panose="02060603020205020403"/>
              <a:ea typeface="+mn-ea"/>
              <a:cs typeface="+mn-cs"/>
            </a:rPr>
            <a:t>sets</a:t>
          </a:r>
          <a:r>
            <a:rPr lang="en-US" sz="1600" kern="1200"/>
            <a:t> retrieved from LA City Data.</a:t>
          </a:r>
        </a:p>
        <a:p>
          <a:pPr marL="0" lvl="0" indent="0" algn="ctr" defTabSz="622300">
            <a:lnSpc>
              <a:spcPct val="90000"/>
            </a:lnSpc>
            <a:spcBef>
              <a:spcPct val="0"/>
            </a:spcBef>
            <a:spcAft>
              <a:spcPct val="35000"/>
            </a:spcAft>
            <a:buNone/>
          </a:pPr>
          <a:endParaRPr lang="en-US" sz="1400" kern="1200"/>
        </a:p>
      </dsp:txBody>
      <dsp:txXfrm>
        <a:off x="154849" y="241619"/>
        <a:ext cx="1645682" cy="2069368"/>
      </dsp:txXfrm>
    </dsp:sp>
    <dsp:sp modelId="{BF531BD9-82B2-C64E-84E3-D4253F7FFF92}">
      <dsp:nvSpPr>
        <dsp:cNvPr id="0" name=""/>
        <dsp:cNvSpPr/>
      </dsp:nvSpPr>
      <dsp:spPr>
        <a:xfrm>
          <a:off x="1955444" y="1074813"/>
          <a:ext cx="527753" cy="402980"/>
        </a:xfrm>
        <a:prstGeom prst="rightArrow">
          <a:avLst>
            <a:gd name="adj1" fmla="val 60000"/>
            <a:gd name="adj2" fmla="val 50000"/>
          </a:avLst>
        </a:prstGeom>
        <a:solidFill>
          <a:srgbClr val="9B2D1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prstClr val="white"/>
            </a:solidFill>
            <a:latin typeface="Rockwell" panose="02060603020205020403"/>
            <a:ea typeface="+mn-ea"/>
            <a:cs typeface="+mn-cs"/>
          </a:endParaRPr>
        </a:p>
      </dsp:txBody>
      <dsp:txXfrm>
        <a:off x="1955444" y="1155409"/>
        <a:ext cx="406859" cy="241788"/>
      </dsp:txXfrm>
    </dsp:sp>
    <dsp:sp modelId="{43F97330-E8B3-BF4E-9D87-6663FD0D0681}">
      <dsp:nvSpPr>
        <dsp:cNvPr id="0" name=""/>
        <dsp:cNvSpPr/>
      </dsp:nvSpPr>
      <dsp:spPr>
        <a:xfrm>
          <a:off x="2565497" y="155783"/>
          <a:ext cx="1748082" cy="22410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666750">
            <a:lnSpc>
              <a:spcPct val="90000"/>
            </a:lnSpc>
            <a:spcBef>
              <a:spcPct val="0"/>
            </a:spcBef>
            <a:spcAft>
              <a:spcPct val="35000"/>
            </a:spcAft>
            <a:buNone/>
          </a:pPr>
          <a:r>
            <a:rPr lang="en-US" sz="1400" b="1" kern="1200">
              <a:latin typeface="Rockwell" panose="02060603020205020403"/>
              <a:ea typeface="+mn-ea"/>
              <a:cs typeface="+mn-cs"/>
            </a:rPr>
            <a:t>ETL:</a:t>
          </a:r>
        </a:p>
        <a:p>
          <a:pPr marL="0" lvl="0" indent="0" algn="l" defTabSz="666750">
            <a:lnSpc>
              <a:spcPct val="90000"/>
            </a:lnSpc>
            <a:spcBef>
              <a:spcPct val="0"/>
            </a:spcBef>
            <a:spcAft>
              <a:spcPct val="35000"/>
            </a:spcAft>
            <a:buNone/>
          </a:pPr>
          <a:r>
            <a:rPr lang="en-US" sz="1400" b="0" kern="1200">
              <a:latin typeface="Rockwell" panose="02060603020205020403"/>
              <a:ea typeface="+mn-ea"/>
              <a:cs typeface="+mn-cs"/>
            </a:rPr>
            <a:t>Clean the data using the LA City Visualization tool, Excel, and SAP.</a:t>
          </a:r>
        </a:p>
      </dsp:txBody>
      <dsp:txXfrm>
        <a:off x="2616697" y="206983"/>
        <a:ext cx="1645682" cy="2138641"/>
      </dsp:txXfrm>
    </dsp:sp>
    <dsp:sp modelId="{1508AA13-0F8E-6B47-9AAC-9C0C2DF74369}">
      <dsp:nvSpPr>
        <dsp:cNvPr id="0" name=""/>
        <dsp:cNvSpPr/>
      </dsp:nvSpPr>
      <dsp:spPr>
        <a:xfrm>
          <a:off x="4524644" y="1060200"/>
          <a:ext cx="436122" cy="4322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524644" y="1146641"/>
        <a:ext cx="306460" cy="259324"/>
      </dsp:txXfrm>
    </dsp:sp>
    <dsp:sp modelId="{C95521DA-A252-E04B-A73C-AE7F5D8BBAF2}">
      <dsp:nvSpPr>
        <dsp:cNvPr id="0" name=""/>
        <dsp:cNvSpPr/>
      </dsp:nvSpPr>
      <dsp:spPr>
        <a:xfrm>
          <a:off x="5146833" y="110005"/>
          <a:ext cx="1748082" cy="233259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666750">
            <a:lnSpc>
              <a:spcPct val="90000"/>
            </a:lnSpc>
            <a:spcBef>
              <a:spcPct val="0"/>
            </a:spcBef>
            <a:spcAft>
              <a:spcPct val="35000"/>
            </a:spcAft>
            <a:buNone/>
          </a:pPr>
          <a:r>
            <a:rPr lang="en-US" sz="1400" b="1" kern="1200">
              <a:latin typeface="Rockwell" panose="02060603020205020403"/>
              <a:ea typeface="+mn-ea"/>
              <a:cs typeface="+mn-cs"/>
            </a:rPr>
            <a:t>ETL:</a:t>
          </a:r>
        </a:p>
        <a:p>
          <a:pPr marL="0" lvl="0" indent="0" algn="l" defTabSz="666750">
            <a:lnSpc>
              <a:spcPct val="90000"/>
            </a:lnSpc>
            <a:spcBef>
              <a:spcPct val="0"/>
            </a:spcBef>
            <a:spcAft>
              <a:spcPct val="35000"/>
            </a:spcAft>
            <a:buNone/>
          </a:pPr>
          <a:r>
            <a:rPr lang="en-US" sz="1400" b="0" kern="1200">
              <a:latin typeface="Rockwell" panose="02060603020205020403"/>
              <a:ea typeface="+mn-ea"/>
              <a:cs typeface="+mn-cs"/>
            </a:rPr>
            <a:t>Import Clean Data to SAP</a:t>
          </a:r>
        </a:p>
        <a:p>
          <a:pPr marL="0" lvl="0" indent="0" algn="ctr" defTabSz="666750">
            <a:lnSpc>
              <a:spcPct val="90000"/>
            </a:lnSpc>
            <a:spcBef>
              <a:spcPct val="0"/>
            </a:spcBef>
            <a:spcAft>
              <a:spcPct val="35000"/>
            </a:spcAft>
            <a:buNone/>
          </a:pPr>
          <a:endParaRPr lang="en-US" sz="1400" b="1" kern="1200">
            <a:latin typeface="Rockwell" panose="02060603020205020403"/>
            <a:ea typeface="+mn-ea"/>
            <a:cs typeface="+mn-cs"/>
          </a:endParaRPr>
        </a:p>
        <a:p>
          <a:pPr marL="0" lvl="0" indent="0" algn="ctr" defTabSz="666750">
            <a:lnSpc>
              <a:spcPct val="90000"/>
            </a:lnSpc>
            <a:spcBef>
              <a:spcPct val="0"/>
            </a:spcBef>
            <a:spcAft>
              <a:spcPct val="35000"/>
            </a:spcAft>
            <a:buNone/>
          </a:pPr>
          <a:endParaRPr lang="en-US" sz="1400" b="1" kern="1200">
            <a:latin typeface="Rockwell" panose="02060603020205020403"/>
            <a:ea typeface="+mn-ea"/>
            <a:cs typeface="+mn-cs"/>
          </a:endParaRPr>
        </a:p>
        <a:p>
          <a:pPr marL="0" lvl="0" indent="0" algn="ctr" defTabSz="666750">
            <a:lnSpc>
              <a:spcPct val="90000"/>
            </a:lnSpc>
            <a:spcBef>
              <a:spcPct val="0"/>
            </a:spcBef>
            <a:spcAft>
              <a:spcPct val="35000"/>
            </a:spcAft>
            <a:buNone/>
          </a:pPr>
          <a:endParaRPr lang="en-US" sz="1400" b="1" kern="1200">
            <a:latin typeface="Rockwell" panose="02060603020205020403"/>
            <a:ea typeface="+mn-ea"/>
            <a:cs typeface="+mn-cs"/>
          </a:endParaRPr>
        </a:p>
      </dsp:txBody>
      <dsp:txXfrm>
        <a:off x="5198033" y="161205"/>
        <a:ext cx="1645682" cy="2230196"/>
      </dsp:txXfrm>
    </dsp:sp>
    <dsp:sp modelId="{2DB7D2B1-F7AC-474F-A889-E966E850660E}">
      <dsp:nvSpPr>
        <dsp:cNvPr id="0" name=""/>
        <dsp:cNvSpPr/>
      </dsp:nvSpPr>
      <dsp:spPr>
        <a:xfrm rot="5419391">
          <a:off x="5996142" y="2800063"/>
          <a:ext cx="159934" cy="8252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008591" y="2804189"/>
        <a:ext cx="135176" cy="49516"/>
      </dsp:txXfrm>
    </dsp:sp>
    <dsp:sp modelId="{04683432-6959-2244-B269-5D1BC907B622}">
      <dsp:nvSpPr>
        <dsp:cNvPr id="0" name=""/>
        <dsp:cNvSpPr/>
      </dsp:nvSpPr>
      <dsp:spPr>
        <a:xfrm>
          <a:off x="5133452" y="2513851"/>
          <a:ext cx="1748082" cy="226970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666750">
            <a:lnSpc>
              <a:spcPct val="90000"/>
            </a:lnSpc>
            <a:spcBef>
              <a:spcPct val="0"/>
            </a:spcBef>
            <a:spcAft>
              <a:spcPct val="35000"/>
            </a:spcAft>
            <a:buNone/>
          </a:pPr>
          <a:r>
            <a:rPr lang="en-US" sz="1400" b="1" kern="1200">
              <a:latin typeface="Rockwell" panose="02060603020205020403"/>
              <a:ea typeface="+mn-ea"/>
              <a:cs typeface="+mn-cs"/>
            </a:rPr>
            <a:t>ETL:</a:t>
          </a:r>
        </a:p>
        <a:p>
          <a:pPr marL="0" lvl="0" indent="0" algn="l" defTabSz="666750" rtl="0">
            <a:lnSpc>
              <a:spcPct val="90000"/>
            </a:lnSpc>
            <a:spcBef>
              <a:spcPct val="0"/>
            </a:spcBef>
            <a:spcAft>
              <a:spcPct val="35000"/>
            </a:spcAft>
            <a:buNone/>
          </a:pPr>
          <a:r>
            <a:rPr lang="en-US" sz="1400" b="0" kern="1200">
              <a:latin typeface="Rockwell" panose="02060603020205020403"/>
              <a:ea typeface="+mn-ea"/>
              <a:cs typeface="+mn-cs"/>
            </a:rPr>
            <a:t>Set Dimensions, Measures, Properties, and Descriptions in SAP. </a:t>
          </a:r>
        </a:p>
        <a:p>
          <a:pPr marL="0" lvl="0" indent="0" algn="l" defTabSz="666750">
            <a:lnSpc>
              <a:spcPct val="90000"/>
            </a:lnSpc>
            <a:spcBef>
              <a:spcPct val="0"/>
            </a:spcBef>
            <a:spcAft>
              <a:spcPct val="35000"/>
            </a:spcAft>
            <a:buNone/>
          </a:pPr>
          <a:endParaRPr lang="en-US" sz="1400" b="0" kern="1200">
            <a:latin typeface="Rockwell" panose="02060603020205020403"/>
            <a:ea typeface="+mn-ea"/>
            <a:cs typeface="+mn-cs"/>
          </a:endParaRPr>
        </a:p>
      </dsp:txBody>
      <dsp:txXfrm>
        <a:off x="5184652" y="2565051"/>
        <a:ext cx="1645682" cy="2167306"/>
      </dsp:txXfrm>
    </dsp:sp>
    <dsp:sp modelId="{AB6744E3-2E33-4541-BADE-05A7746D7C02}">
      <dsp:nvSpPr>
        <dsp:cNvPr id="0" name=""/>
        <dsp:cNvSpPr/>
      </dsp:nvSpPr>
      <dsp:spPr>
        <a:xfrm rot="10858879">
          <a:off x="4473293" y="3424975"/>
          <a:ext cx="471745" cy="402980"/>
        </a:xfrm>
        <a:prstGeom prst="rightArrow">
          <a:avLst>
            <a:gd name="adj1" fmla="val 60000"/>
            <a:gd name="adj2" fmla="val 50000"/>
          </a:avLst>
        </a:prstGeom>
        <a:solidFill>
          <a:srgbClr val="9B2D1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prstClr val="white"/>
            </a:solidFill>
            <a:latin typeface="Rockwell" panose="02060603020205020403"/>
            <a:ea typeface="+mn-ea"/>
            <a:cs typeface="+mn-cs"/>
          </a:endParaRPr>
        </a:p>
      </dsp:txBody>
      <dsp:txXfrm rot="10800000">
        <a:off x="4594178" y="3506606"/>
        <a:ext cx="350851" cy="241788"/>
      </dsp:txXfrm>
    </dsp:sp>
    <dsp:sp modelId="{4307CB87-CDEC-6E49-909F-C9DC8CD7F77B}">
      <dsp:nvSpPr>
        <dsp:cNvPr id="0" name=""/>
        <dsp:cNvSpPr/>
      </dsp:nvSpPr>
      <dsp:spPr>
        <a:xfrm>
          <a:off x="2561513" y="2483176"/>
          <a:ext cx="1748082" cy="224294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400" b="1" kern="1200">
              <a:latin typeface="Rockwell" panose="02060603020205020403"/>
              <a:ea typeface="+mn-ea"/>
              <a:cs typeface="+mn-cs"/>
            </a:rPr>
            <a:t>Data Modeling:</a:t>
          </a:r>
        </a:p>
        <a:p>
          <a:pPr marL="0" lvl="0" indent="0" algn="l" defTabSz="577850">
            <a:lnSpc>
              <a:spcPct val="90000"/>
            </a:lnSpc>
            <a:spcBef>
              <a:spcPct val="0"/>
            </a:spcBef>
            <a:spcAft>
              <a:spcPct val="35000"/>
            </a:spcAft>
            <a:buNone/>
          </a:pPr>
          <a:r>
            <a:rPr lang="en-US" sz="1400" b="0" kern="1200">
              <a:latin typeface="Rockwell" panose="02060603020205020403"/>
              <a:ea typeface="+mn-ea"/>
              <a:cs typeface="+mn-cs"/>
            </a:rPr>
            <a:t>Create Interactive stories and models.</a:t>
          </a:r>
        </a:p>
        <a:p>
          <a:pPr marL="0" lvl="0" indent="0" algn="l" defTabSz="577850">
            <a:lnSpc>
              <a:spcPct val="90000"/>
            </a:lnSpc>
            <a:spcBef>
              <a:spcPct val="0"/>
            </a:spcBef>
            <a:spcAft>
              <a:spcPct val="35000"/>
            </a:spcAft>
            <a:buNone/>
          </a:pPr>
          <a:endParaRPr lang="en-US" sz="1200" b="1" kern="1200">
            <a:latin typeface="Rockwell" panose="02060603020205020403"/>
            <a:ea typeface="+mn-ea"/>
            <a:cs typeface="+mn-cs"/>
          </a:endParaRPr>
        </a:p>
        <a:p>
          <a:pPr marL="0" lvl="0" indent="0" algn="l" defTabSz="577850">
            <a:lnSpc>
              <a:spcPct val="90000"/>
            </a:lnSpc>
            <a:spcBef>
              <a:spcPct val="0"/>
            </a:spcBef>
            <a:spcAft>
              <a:spcPct val="35000"/>
            </a:spcAft>
            <a:buNone/>
          </a:pPr>
          <a:endParaRPr lang="en-US" sz="1200" b="1" kern="1200">
            <a:latin typeface="Rockwell" panose="02060603020205020403"/>
            <a:ea typeface="+mn-ea"/>
            <a:cs typeface="+mn-cs"/>
          </a:endParaRPr>
        </a:p>
      </dsp:txBody>
      <dsp:txXfrm>
        <a:off x="2612713" y="2534376"/>
        <a:ext cx="1645682" cy="2140548"/>
      </dsp:txXfrm>
    </dsp:sp>
    <dsp:sp modelId="{C3D95A25-E65C-7447-9A4C-5AF3DF82BC1F}">
      <dsp:nvSpPr>
        <dsp:cNvPr id="0" name=""/>
        <dsp:cNvSpPr/>
      </dsp:nvSpPr>
      <dsp:spPr>
        <a:xfrm rot="10755354">
          <a:off x="1985390" y="3423422"/>
          <a:ext cx="483957" cy="393838"/>
        </a:xfrm>
        <a:prstGeom prst="rightArrow">
          <a:avLst>
            <a:gd name="adj1" fmla="val 60000"/>
            <a:gd name="adj2" fmla="val 50000"/>
          </a:avLst>
        </a:prstGeom>
        <a:solidFill>
          <a:srgbClr val="9B2D1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prstClr val="white"/>
            </a:solidFill>
            <a:latin typeface="Rockwell" panose="02060603020205020403"/>
            <a:ea typeface="+mn-ea"/>
            <a:cs typeface="+mn-cs"/>
          </a:endParaRPr>
        </a:p>
      </dsp:txBody>
      <dsp:txXfrm rot="10800000">
        <a:off x="2103536" y="3501423"/>
        <a:ext cx="365806" cy="236302"/>
      </dsp:txXfrm>
    </dsp:sp>
    <dsp:sp modelId="{C1B76BCE-F174-A447-9667-5A14A755295A}">
      <dsp:nvSpPr>
        <dsp:cNvPr id="0" name=""/>
        <dsp:cNvSpPr/>
      </dsp:nvSpPr>
      <dsp:spPr>
        <a:xfrm>
          <a:off x="164607" y="2476136"/>
          <a:ext cx="1748082" cy="231928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400" b="1" kern="1200">
              <a:latin typeface="Rockwell" panose="02060603020205020403"/>
              <a:ea typeface="+mn-ea"/>
              <a:cs typeface="+mn-cs"/>
            </a:rPr>
            <a:t>Coordination:</a:t>
          </a:r>
        </a:p>
        <a:p>
          <a:pPr marL="0" lvl="0" indent="0" algn="l" defTabSz="577850">
            <a:lnSpc>
              <a:spcPct val="90000"/>
            </a:lnSpc>
            <a:spcBef>
              <a:spcPct val="0"/>
            </a:spcBef>
            <a:spcAft>
              <a:spcPct val="35000"/>
            </a:spcAft>
            <a:buNone/>
          </a:pPr>
          <a:r>
            <a:rPr lang="en-US" sz="1400" b="0" kern="1200">
              <a:latin typeface="Rockwell" panose="02060603020205020403"/>
              <a:ea typeface="+mn-ea"/>
              <a:cs typeface="+mn-cs"/>
            </a:rPr>
            <a:t>Visualization, Report, and Format for PowerPoint.</a:t>
          </a:r>
        </a:p>
        <a:p>
          <a:pPr marL="0" lvl="0" indent="0" algn="l" defTabSz="577850">
            <a:lnSpc>
              <a:spcPct val="90000"/>
            </a:lnSpc>
            <a:spcBef>
              <a:spcPct val="0"/>
            </a:spcBef>
            <a:spcAft>
              <a:spcPct val="35000"/>
            </a:spcAft>
            <a:buNone/>
          </a:pPr>
          <a:endParaRPr lang="en-US" sz="1200" b="0" kern="1200">
            <a:latin typeface="Rockwell" panose="02060603020205020403"/>
            <a:ea typeface="+mn-ea"/>
            <a:cs typeface="+mn-cs"/>
          </a:endParaRPr>
        </a:p>
        <a:p>
          <a:pPr marL="0" lvl="0" indent="0" algn="l" defTabSz="577850">
            <a:lnSpc>
              <a:spcPct val="90000"/>
            </a:lnSpc>
            <a:spcBef>
              <a:spcPct val="0"/>
            </a:spcBef>
            <a:spcAft>
              <a:spcPct val="35000"/>
            </a:spcAft>
            <a:buNone/>
          </a:pPr>
          <a:endParaRPr lang="en-US" sz="1200" b="0" kern="1200">
            <a:latin typeface="Rockwell" panose="02060603020205020403"/>
            <a:ea typeface="+mn-ea"/>
            <a:cs typeface="+mn-cs"/>
          </a:endParaRPr>
        </a:p>
      </dsp:txBody>
      <dsp:txXfrm>
        <a:off x="215807" y="2527336"/>
        <a:ext cx="1645682" cy="2216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34D6C-7F13-4C0B-AC71-6A2B933074C5}">
      <dsp:nvSpPr>
        <dsp:cNvPr id="0" name=""/>
        <dsp:cNvSpPr/>
      </dsp:nvSpPr>
      <dsp:spPr>
        <a:xfrm>
          <a:off x="0" y="334"/>
          <a:ext cx="5258319" cy="17235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Use aggregate crime data from different divisions in the city of Los Angeles to uncover patterns in criminal activity before and after COVID.</a:t>
          </a:r>
        </a:p>
      </dsp:txBody>
      <dsp:txXfrm>
        <a:off x="84135" y="84469"/>
        <a:ext cx="5090049" cy="1555240"/>
      </dsp:txXfrm>
    </dsp:sp>
    <dsp:sp modelId="{3E42B9AD-78C0-499B-8A3C-625191FCB709}">
      <dsp:nvSpPr>
        <dsp:cNvPr id="0" name=""/>
        <dsp:cNvSpPr/>
      </dsp:nvSpPr>
      <dsp:spPr>
        <a:xfrm>
          <a:off x="0" y="1736178"/>
          <a:ext cx="5258319" cy="17235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objective is to see if juvenile crime rates went down during/post covid, with schools and other things being shut down. </a:t>
          </a:r>
        </a:p>
      </dsp:txBody>
      <dsp:txXfrm>
        <a:off x="84135" y="1820313"/>
        <a:ext cx="5090049" cy="1555240"/>
      </dsp:txXfrm>
    </dsp:sp>
    <dsp:sp modelId="{6105FAEC-6759-4894-87C4-1976CFB7EEFE}">
      <dsp:nvSpPr>
        <dsp:cNvPr id="0" name=""/>
        <dsp:cNvSpPr/>
      </dsp:nvSpPr>
      <dsp:spPr>
        <a:xfrm>
          <a:off x="0" y="3472021"/>
          <a:ext cx="5258319" cy="17235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Age is a factor that was analyzed – as the age number increases the likelihood of committing a crime follows the same trend.</a:t>
          </a:r>
        </a:p>
      </dsp:txBody>
      <dsp:txXfrm>
        <a:off x="84135" y="3556156"/>
        <a:ext cx="5090049" cy="15552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01841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4829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7711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87291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61BEF0D-F0BB-DE4B-95CE-6DB70DBA9567}" type="datetimeFigureOut">
              <a:rPr lang="en-US" smtClean="0"/>
              <a:pPr/>
              <a:t>3/26/2022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751018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8521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3/26/2022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404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613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602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3/26/2022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291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3/26/2022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46948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61BEF0D-F0BB-DE4B-95CE-6DB70DBA9567}" type="datetimeFigureOut">
              <a:rPr lang="en-US" smtClean="0"/>
              <a:pPr/>
              <a:t>3/26/2022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81454117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microsoft.com/office/2007/relationships/hdphoto" Target="../media/hdphoto2.wdp"/><Relationship Id="rId7" Type="http://schemas.openxmlformats.org/officeDocument/2006/relationships/hyperlink" Target="https://pixabay.com/en/question-board-chalk-school-1262378/" TargetMode="External"/><Relationship Id="rId12"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6.png"/><Relationship Id="rId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png"/><Relationship Id="rId9" Type="http://schemas.openxmlformats.org/officeDocument/2006/relationships/image" Target="../media/image44.png"/><Relationship Id="rId1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microsoft.com/office/2007/relationships/hdphoto" Target="../media/hdphoto1.wdp"/><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8.pn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hyperlink" Target="https://data.lacity.org/COVID-19/LA-County-COVID-Cases/jsff-uc6b" TargetMode="External"/><Relationship Id="rId3" Type="http://schemas.openxmlformats.org/officeDocument/2006/relationships/image" Target="../media/image13.png"/><Relationship Id="rId7" Type="http://schemas.openxmlformats.org/officeDocument/2006/relationships/hyperlink" Target="https://data.lacity.org/Public-Safety/Crime-Data-from-2020-to-Present/2nrs-mtv8"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data.lacity.org/Public-Safety/Crime-Data-from-2010-to-2019/63jg-8b9z" TargetMode="External"/><Relationship Id="rId5" Type="http://schemas.openxmlformats.org/officeDocument/2006/relationships/hyperlink" Target="https://data.lacity.org/" TargetMode="External"/><Relationship Id="rId10" Type="http://schemas.openxmlformats.org/officeDocument/2006/relationships/image" Target="../media/image2.png"/><Relationship Id="rId4" Type="http://schemas.microsoft.com/office/2007/relationships/hdphoto" Target="../media/hdphoto2.wdp"/><Relationship Id="rId9" Type="http://schemas.openxmlformats.org/officeDocument/2006/relationships/hyperlink" Target="https://github.com/hleau/Hie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D7DEA5A-9C89-4240-860D-060FE7D4C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AE8A8F60-2C14-425E-B2E7-E1771E890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FD4920B-9CBC-45A3-A6D8-FEB4B5B7C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1" y="822325"/>
            <a:ext cx="5149596" cy="4846228"/>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8E9EB8-7C12-4C78-982E-2707FA222820}"/>
              </a:ext>
            </a:extLst>
          </p:cNvPr>
          <p:cNvSpPr>
            <a:spLocks noGrp="1"/>
          </p:cNvSpPr>
          <p:nvPr>
            <p:ph type="ctrTitle"/>
          </p:nvPr>
        </p:nvSpPr>
        <p:spPr>
          <a:xfrm>
            <a:off x="6515265" y="669784"/>
            <a:ext cx="4696594" cy="3014252"/>
          </a:xfrm>
        </p:spPr>
        <p:txBody>
          <a:bodyPr vert="horz" lIns="91440" tIns="45720" rIns="91440" bIns="45720" rtlCol="0" anchor="b">
            <a:normAutofit/>
          </a:bodyPr>
          <a:lstStyle/>
          <a:p>
            <a:r>
              <a:rPr lang="en-US" sz="4500" b="1"/>
              <a:t>Criminal</a:t>
            </a:r>
            <a:r>
              <a:rPr lang="en-US" sz="4500"/>
              <a:t> Activity </a:t>
            </a:r>
            <a:r>
              <a:rPr lang="en-US" sz="4500">
                <a:ea typeface="+mj-lt"/>
                <a:cs typeface="+mj-lt"/>
              </a:rPr>
              <a:t>Analysis</a:t>
            </a:r>
            <a:r>
              <a:rPr lang="en-US" sz="4500"/>
              <a:t> </a:t>
            </a:r>
            <a:r>
              <a:rPr lang="en-US" sz="4500" u="sng"/>
              <a:t>Pre and post</a:t>
            </a:r>
            <a:r>
              <a:rPr lang="en-US" sz="4500"/>
              <a:t> COVID19  </a:t>
            </a:r>
            <a:br>
              <a:rPr lang="en-US" sz="4500"/>
            </a:br>
            <a:r>
              <a:rPr lang="en-US" sz="4500"/>
              <a:t>Los Angeles</a:t>
            </a:r>
            <a:endParaRPr lang="en-US" sz="4500">
              <a:latin typeface="Rockwell Condensed"/>
            </a:endParaRPr>
          </a:p>
        </p:txBody>
      </p:sp>
      <p:sp>
        <p:nvSpPr>
          <p:cNvPr id="3" name="Subtitle 2">
            <a:extLst>
              <a:ext uri="{FF2B5EF4-FFF2-40B4-BE49-F238E27FC236}">
                <a16:creationId xmlns:a16="http://schemas.microsoft.com/office/drawing/2014/main" id="{302B58AA-3808-4CA4-A29C-57AD43B29DB9}"/>
              </a:ext>
            </a:extLst>
          </p:cNvPr>
          <p:cNvSpPr>
            <a:spLocks noGrp="1"/>
          </p:cNvSpPr>
          <p:nvPr>
            <p:ph type="subTitle" idx="1"/>
          </p:nvPr>
        </p:nvSpPr>
        <p:spPr>
          <a:xfrm>
            <a:off x="6631805" y="3616194"/>
            <a:ext cx="4848788" cy="1923993"/>
          </a:xfrm>
        </p:spPr>
        <p:txBody>
          <a:bodyPr vert="horz" lIns="91440" tIns="45720" rIns="91440" bIns="45720" rtlCol="0">
            <a:normAutofit fontScale="92500" lnSpcReduction="20000"/>
          </a:bodyPr>
          <a:lstStyle/>
          <a:p>
            <a:r>
              <a:rPr lang="en-US" sz="3100"/>
              <a:t>GROUP 4: </a:t>
            </a:r>
          </a:p>
          <a:p>
            <a:r>
              <a:rPr lang="en-US" sz="3100" err="1"/>
              <a:t>Rigo</a:t>
            </a:r>
            <a:r>
              <a:rPr lang="en-US" sz="3100"/>
              <a:t> Vargas, Rubab Hussain, </a:t>
            </a:r>
            <a:r>
              <a:rPr lang="en-US" sz="3100" err="1"/>
              <a:t>Hieu</a:t>
            </a:r>
            <a:r>
              <a:rPr lang="en-US" sz="3100"/>
              <a:t> Le-Au, William </a:t>
            </a:r>
            <a:r>
              <a:rPr lang="en-US" sz="3100" err="1"/>
              <a:t>Gass</a:t>
            </a:r>
            <a:r>
              <a:rPr lang="en-US" sz="3100"/>
              <a:t>, Melissa Fenn, </a:t>
            </a:r>
            <a:r>
              <a:rPr lang="en-US" sz="3100" err="1"/>
              <a:t>Briseyda</a:t>
            </a:r>
            <a:r>
              <a:rPr lang="en-US" sz="3100"/>
              <a:t> Serna-Marquez</a:t>
            </a:r>
          </a:p>
          <a:p>
            <a:endParaRPr lang="en-US" sz="1600"/>
          </a:p>
        </p:txBody>
      </p:sp>
      <p:pic>
        <p:nvPicPr>
          <p:cNvPr id="6" name="Picture 5">
            <a:extLst>
              <a:ext uri="{FF2B5EF4-FFF2-40B4-BE49-F238E27FC236}">
                <a16:creationId xmlns:a16="http://schemas.microsoft.com/office/drawing/2014/main" id="{1319CA27-5713-4F25-86A9-144009B8609D}"/>
              </a:ext>
            </a:extLst>
          </p:cNvPr>
          <p:cNvPicPr>
            <a:picLocks noChangeAspect="1"/>
          </p:cNvPicPr>
          <p:nvPr/>
        </p:nvPicPr>
        <p:blipFill rotWithShape="1">
          <a:blip r:embed="rId3"/>
          <a:srcRect l="1205" r="33258" b="-2"/>
          <a:stretch/>
        </p:blipFill>
        <p:spPr>
          <a:xfrm>
            <a:off x="641604" y="822325"/>
            <a:ext cx="3255115" cy="2793870"/>
          </a:xfrm>
          <a:prstGeom prst="rect">
            <a:avLst/>
          </a:prstGeom>
        </p:spPr>
      </p:pic>
      <p:sp>
        <p:nvSpPr>
          <p:cNvPr id="48" name="Rectangle 47">
            <a:extLst>
              <a:ext uri="{FF2B5EF4-FFF2-40B4-BE49-F238E27FC236}">
                <a16:creationId xmlns:a16="http://schemas.microsoft.com/office/drawing/2014/main" id="{7831D922-E4A2-463C-9AEB-B289D12B6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5869" y="822325"/>
            <a:ext cx="2200662" cy="1805717"/>
          </a:xfrm>
          <a:prstGeom prst="rect">
            <a:avLst/>
          </a:prstGeom>
          <a:blipFill dpi="0" rotWithShape="1">
            <a:blip r:embed="rId4">
              <a:duotone>
                <a:schemeClr val="accent5">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sp>
        <p:nvSpPr>
          <p:cNvPr id="50" name="Rectangle 49">
            <a:extLst>
              <a:ext uri="{FF2B5EF4-FFF2-40B4-BE49-F238E27FC236}">
                <a16:creationId xmlns:a16="http://schemas.microsoft.com/office/drawing/2014/main" id="{FE52EB2B-DF78-452D-9318-98CB2FAA0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3768436"/>
            <a:ext cx="3255114" cy="1900117"/>
          </a:xfrm>
          <a:prstGeom prst="rect">
            <a:avLst/>
          </a:prstGeom>
          <a:blipFill dpi="0" rotWithShape="1">
            <a:blip r:embed="rId4">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5" name="Picture 4">
            <a:extLst>
              <a:ext uri="{FF2B5EF4-FFF2-40B4-BE49-F238E27FC236}">
                <a16:creationId xmlns:a16="http://schemas.microsoft.com/office/drawing/2014/main" id="{936DCC01-7258-49E6-83AC-52FEC529F0EE}"/>
              </a:ext>
            </a:extLst>
          </p:cNvPr>
          <p:cNvPicPr>
            <a:picLocks noChangeAspect="1"/>
          </p:cNvPicPr>
          <p:nvPr/>
        </p:nvPicPr>
        <p:blipFill rotWithShape="1">
          <a:blip r:embed="rId5"/>
          <a:srcRect l="28288" r="19029" b="2"/>
          <a:stretch/>
        </p:blipFill>
        <p:spPr>
          <a:xfrm>
            <a:off x="4045869" y="2788909"/>
            <a:ext cx="2200662" cy="2882218"/>
          </a:xfrm>
          <a:prstGeom prst="rect">
            <a:avLst/>
          </a:prstGeom>
        </p:spPr>
      </p:pic>
      <p:sp>
        <p:nvSpPr>
          <p:cNvPr id="52" name="Rectangle 51">
            <a:extLst>
              <a:ext uri="{FF2B5EF4-FFF2-40B4-BE49-F238E27FC236}">
                <a16:creationId xmlns:a16="http://schemas.microsoft.com/office/drawing/2014/main" id="{7EFBB451-4D3F-4532-AD67-EBDB53233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5756954"/>
            <a:ext cx="10908792"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5E259BB-56DB-4B39-885E-DAC56E61D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56" name="Oval 55">
            <a:extLst>
              <a:ext uri="{FF2B5EF4-FFF2-40B4-BE49-F238E27FC236}">
                <a16:creationId xmlns:a16="http://schemas.microsoft.com/office/drawing/2014/main" id="{8D3A9161-919D-4B4A-9471-12CCD729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7538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2D7C0-C086-0E9B-D92E-F54B4FF69CC1}"/>
              </a:ext>
            </a:extLst>
          </p:cNvPr>
          <p:cNvSpPr>
            <a:spLocks noGrp="1"/>
          </p:cNvSpPr>
          <p:nvPr>
            <p:ph type="title"/>
          </p:nvPr>
        </p:nvSpPr>
        <p:spPr/>
        <p:txBody>
          <a:bodyPr/>
          <a:lstStyle/>
          <a:p>
            <a:r>
              <a:rPr lang="en-US">
                <a:ea typeface="+mj-lt"/>
                <a:cs typeface="+mj-lt"/>
              </a:rPr>
              <a:t>Did the method of crime change?</a:t>
            </a:r>
            <a:endParaRPr lang="en-US"/>
          </a:p>
        </p:txBody>
      </p:sp>
      <p:pic>
        <p:nvPicPr>
          <p:cNvPr id="7" name="Picture 7" descr="Chart&#10;&#10;Description automatically generated">
            <a:extLst>
              <a:ext uri="{FF2B5EF4-FFF2-40B4-BE49-F238E27FC236}">
                <a16:creationId xmlns:a16="http://schemas.microsoft.com/office/drawing/2014/main" id="{CB91E19D-FFA9-4106-FC04-4DCA15E0D726}"/>
              </a:ext>
            </a:extLst>
          </p:cNvPr>
          <p:cNvPicPr>
            <a:picLocks noGrp="1" noChangeAspect="1"/>
          </p:cNvPicPr>
          <p:nvPr>
            <p:ph idx="1"/>
          </p:nvPr>
        </p:nvPicPr>
        <p:blipFill>
          <a:blip r:embed="rId2"/>
          <a:stretch>
            <a:fillRect/>
          </a:stretch>
        </p:blipFill>
        <p:spPr>
          <a:xfrm>
            <a:off x="577336" y="2135767"/>
            <a:ext cx="8376425" cy="3315830"/>
          </a:xfrm>
        </p:spPr>
      </p:pic>
      <p:pic>
        <p:nvPicPr>
          <p:cNvPr id="3" name="Picture 3">
            <a:extLst>
              <a:ext uri="{FF2B5EF4-FFF2-40B4-BE49-F238E27FC236}">
                <a16:creationId xmlns:a16="http://schemas.microsoft.com/office/drawing/2014/main" id="{B0637C3A-22E0-E9AA-105D-EA77C7DF1137}"/>
              </a:ext>
            </a:extLst>
          </p:cNvPr>
          <p:cNvPicPr>
            <a:picLocks noChangeAspect="1"/>
          </p:cNvPicPr>
          <p:nvPr/>
        </p:nvPicPr>
        <p:blipFill>
          <a:blip r:embed="rId3"/>
          <a:stretch>
            <a:fillRect/>
          </a:stretch>
        </p:blipFill>
        <p:spPr>
          <a:xfrm>
            <a:off x="8933985" y="2345055"/>
            <a:ext cx="2743200" cy="1405890"/>
          </a:xfrm>
          <a:prstGeom prst="rect">
            <a:avLst/>
          </a:prstGeom>
        </p:spPr>
      </p:pic>
    </p:spTree>
    <p:extLst>
      <p:ext uri="{BB962C8B-B14F-4D97-AF65-F5344CB8AC3E}">
        <p14:creationId xmlns:p14="http://schemas.microsoft.com/office/powerpoint/2010/main" val="185845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2D7C0-C086-0E9B-D92E-F54B4FF69CC1}"/>
              </a:ext>
            </a:extLst>
          </p:cNvPr>
          <p:cNvSpPr>
            <a:spLocks noGrp="1"/>
          </p:cNvSpPr>
          <p:nvPr>
            <p:ph type="title"/>
          </p:nvPr>
        </p:nvSpPr>
        <p:spPr/>
        <p:txBody>
          <a:bodyPr/>
          <a:lstStyle/>
          <a:p>
            <a:r>
              <a:rPr lang="en-US">
                <a:ea typeface="+mj-lt"/>
                <a:cs typeface="+mj-lt"/>
              </a:rPr>
              <a:t>Did the method of crime change?</a:t>
            </a:r>
            <a:endParaRPr lang="en-US"/>
          </a:p>
        </p:txBody>
      </p:sp>
      <p:pic>
        <p:nvPicPr>
          <p:cNvPr id="5" name="Picture 5" descr="Chart, treemap chart&#10;&#10;Description automatically generated">
            <a:extLst>
              <a:ext uri="{FF2B5EF4-FFF2-40B4-BE49-F238E27FC236}">
                <a16:creationId xmlns:a16="http://schemas.microsoft.com/office/drawing/2014/main" id="{57EF48B5-DDCB-D807-A8A6-AEB99EEC02BC}"/>
              </a:ext>
            </a:extLst>
          </p:cNvPr>
          <p:cNvPicPr>
            <a:picLocks noGrp="1" noChangeAspect="1"/>
          </p:cNvPicPr>
          <p:nvPr>
            <p:ph idx="1"/>
          </p:nvPr>
        </p:nvPicPr>
        <p:blipFill>
          <a:blip r:embed="rId2"/>
          <a:stretch>
            <a:fillRect/>
          </a:stretch>
        </p:blipFill>
        <p:spPr>
          <a:xfrm>
            <a:off x="508858" y="1712531"/>
            <a:ext cx="8271773" cy="3855645"/>
          </a:xfrm>
        </p:spPr>
      </p:pic>
      <p:pic>
        <p:nvPicPr>
          <p:cNvPr id="6" name="Picture 7" descr="A picture containing chart&#10;&#10;Description automatically generated">
            <a:extLst>
              <a:ext uri="{FF2B5EF4-FFF2-40B4-BE49-F238E27FC236}">
                <a16:creationId xmlns:a16="http://schemas.microsoft.com/office/drawing/2014/main" id="{ABF9EBA3-3B45-2B93-E722-90185E424039}"/>
              </a:ext>
            </a:extLst>
          </p:cNvPr>
          <p:cNvPicPr>
            <a:picLocks noChangeAspect="1"/>
          </p:cNvPicPr>
          <p:nvPr/>
        </p:nvPicPr>
        <p:blipFill>
          <a:blip r:embed="rId3"/>
          <a:stretch>
            <a:fillRect/>
          </a:stretch>
        </p:blipFill>
        <p:spPr>
          <a:xfrm>
            <a:off x="8859644" y="1715924"/>
            <a:ext cx="2743200" cy="1864981"/>
          </a:xfrm>
          <a:prstGeom prst="rect">
            <a:avLst/>
          </a:prstGeom>
        </p:spPr>
      </p:pic>
    </p:spTree>
    <p:extLst>
      <p:ext uri="{BB962C8B-B14F-4D97-AF65-F5344CB8AC3E}">
        <p14:creationId xmlns:p14="http://schemas.microsoft.com/office/powerpoint/2010/main" val="3401454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A8555-89B3-0828-D1D5-DE6283BA86EB}"/>
              </a:ext>
            </a:extLst>
          </p:cNvPr>
          <p:cNvSpPr>
            <a:spLocks noGrp="1"/>
          </p:cNvSpPr>
          <p:nvPr>
            <p:ph type="title"/>
          </p:nvPr>
        </p:nvSpPr>
        <p:spPr/>
        <p:txBody>
          <a:bodyPr/>
          <a:lstStyle/>
          <a:p>
            <a:r>
              <a:rPr lang="en-US"/>
              <a:t>Did the method of crime change?</a:t>
            </a:r>
          </a:p>
        </p:txBody>
      </p:sp>
      <p:pic>
        <p:nvPicPr>
          <p:cNvPr id="5" name="Picture 5" descr="A picture containing chart&#10;&#10;Description automatically generated">
            <a:extLst>
              <a:ext uri="{FF2B5EF4-FFF2-40B4-BE49-F238E27FC236}">
                <a16:creationId xmlns:a16="http://schemas.microsoft.com/office/drawing/2014/main" id="{65AD2CCD-F41F-98FE-E35F-5E60BEFB1DBC}"/>
              </a:ext>
            </a:extLst>
          </p:cNvPr>
          <p:cNvPicPr>
            <a:picLocks noChangeAspect="1"/>
          </p:cNvPicPr>
          <p:nvPr/>
        </p:nvPicPr>
        <p:blipFill>
          <a:blip r:embed="rId2"/>
          <a:stretch>
            <a:fillRect/>
          </a:stretch>
        </p:blipFill>
        <p:spPr>
          <a:xfrm>
            <a:off x="6006790" y="1830742"/>
            <a:ext cx="4908394" cy="4543955"/>
          </a:xfrm>
          <a:prstGeom prst="rect">
            <a:avLst/>
          </a:prstGeom>
        </p:spPr>
      </p:pic>
      <p:pic>
        <p:nvPicPr>
          <p:cNvPr id="8" name="Picture 8" descr="Timeline&#10;&#10;Description automatically generated">
            <a:extLst>
              <a:ext uri="{FF2B5EF4-FFF2-40B4-BE49-F238E27FC236}">
                <a16:creationId xmlns:a16="http://schemas.microsoft.com/office/drawing/2014/main" id="{295D84A8-5F80-AFC3-1983-B7C1782535D1}"/>
              </a:ext>
            </a:extLst>
          </p:cNvPr>
          <p:cNvPicPr>
            <a:picLocks noGrp="1" noChangeAspect="1"/>
          </p:cNvPicPr>
          <p:nvPr>
            <p:ph idx="1"/>
          </p:nvPr>
        </p:nvPicPr>
        <p:blipFill>
          <a:blip r:embed="rId3"/>
          <a:stretch>
            <a:fillRect/>
          </a:stretch>
        </p:blipFill>
        <p:spPr>
          <a:xfrm>
            <a:off x="57184" y="1796164"/>
            <a:ext cx="5839043" cy="4385328"/>
          </a:xfrm>
        </p:spPr>
      </p:pic>
    </p:spTree>
    <p:extLst>
      <p:ext uri="{BB962C8B-B14F-4D97-AF65-F5344CB8AC3E}">
        <p14:creationId xmlns:p14="http://schemas.microsoft.com/office/powerpoint/2010/main" val="2821410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49F1-B4D8-EF56-F23C-739D5CF8F90A}"/>
              </a:ext>
            </a:extLst>
          </p:cNvPr>
          <p:cNvSpPr>
            <a:spLocks noGrp="1"/>
          </p:cNvSpPr>
          <p:nvPr>
            <p:ph type="title"/>
          </p:nvPr>
        </p:nvSpPr>
        <p:spPr/>
        <p:txBody>
          <a:bodyPr/>
          <a:lstStyle/>
          <a:p>
            <a:r>
              <a:rPr lang="en-US"/>
              <a:t>Did the method of crime change?</a:t>
            </a:r>
          </a:p>
        </p:txBody>
      </p:sp>
      <p:pic>
        <p:nvPicPr>
          <p:cNvPr id="10" name="Picture 10" descr="Chart, pie chart&#10;&#10;Description automatically generated">
            <a:extLst>
              <a:ext uri="{FF2B5EF4-FFF2-40B4-BE49-F238E27FC236}">
                <a16:creationId xmlns:a16="http://schemas.microsoft.com/office/drawing/2014/main" id="{7A5032DF-9BF9-1344-C4D1-46C0931E1DC6}"/>
              </a:ext>
            </a:extLst>
          </p:cNvPr>
          <p:cNvPicPr>
            <a:picLocks noGrp="1" noChangeAspect="1"/>
          </p:cNvPicPr>
          <p:nvPr>
            <p:ph idx="1"/>
          </p:nvPr>
        </p:nvPicPr>
        <p:blipFill>
          <a:blip r:embed="rId2"/>
          <a:stretch>
            <a:fillRect/>
          </a:stretch>
        </p:blipFill>
        <p:spPr>
          <a:xfrm>
            <a:off x="539236" y="2328458"/>
            <a:ext cx="5562600" cy="2800350"/>
          </a:xfrm>
        </p:spPr>
      </p:pic>
      <p:sp>
        <p:nvSpPr>
          <p:cNvPr id="11" name="TextBox 10">
            <a:extLst>
              <a:ext uri="{FF2B5EF4-FFF2-40B4-BE49-F238E27FC236}">
                <a16:creationId xmlns:a16="http://schemas.microsoft.com/office/drawing/2014/main" id="{03E3882C-0583-C118-BBA5-A9B451270342}"/>
              </a:ext>
            </a:extLst>
          </p:cNvPr>
          <p:cNvSpPr txBox="1"/>
          <p:nvPr/>
        </p:nvSpPr>
        <p:spPr>
          <a:xfrm>
            <a:off x="793595" y="178791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2018-2019</a:t>
            </a:r>
          </a:p>
          <a:p>
            <a:endParaRPr lang="en-US"/>
          </a:p>
        </p:txBody>
      </p:sp>
      <p:pic>
        <p:nvPicPr>
          <p:cNvPr id="12" name="Picture 12" descr="Chart, pie chart&#10;&#10;Description automatically generated">
            <a:extLst>
              <a:ext uri="{FF2B5EF4-FFF2-40B4-BE49-F238E27FC236}">
                <a16:creationId xmlns:a16="http://schemas.microsoft.com/office/drawing/2014/main" id="{DE4ECACA-97A7-FD3B-3BD4-8611E438150A}"/>
              </a:ext>
            </a:extLst>
          </p:cNvPr>
          <p:cNvPicPr>
            <a:picLocks noChangeAspect="1"/>
          </p:cNvPicPr>
          <p:nvPr/>
        </p:nvPicPr>
        <p:blipFill>
          <a:blip r:embed="rId3"/>
          <a:stretch>
            <a:fillRect/>
          </a:stretch>
        </p:blipFill>
        <p:spPr>
          <a:xfrm>
            <a:off x="6722328" y="2582741"/>
            <a:ext cx="3263591" cy="2500980"/>
          </a:xfrm>
          <a:prstGeom prst="rect">
            <a:avLst/>
          </a:prstGeom>
        </p:spPr>
      </p:pic>
      <p:sp>
        <p:nvSpPr>
          <p:cNvPr id="13" name="TextBox 12">
            <a:extLst>
              <a:ext uri="{FF2B5EF4-FFF2-40B4-BE49-F238E27FC236}">
                <a16:creationId xmlns:a16="http://schemas.microsoft.com/office/drawing/2014/main" id="{14C78D76-CE95-F45C-F9FA-ACA3406D84D0}"/>
              </a:ext>
            </a:extLst>
          </p:cNvPr>
          <p:cNvSpPr txBox="1"/>
          <p:nvPr/>
        </p:nvSpPr>
        <p:spPr>
          <a:xfrm>
            <a:off x="6564350" y="186225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2020-Present</a:t>
            </a:r>
          </a:p>
          <a:p>
            <a:endParaRPr lang="en-US"/>
          </a:p>
          <a:p>
            <a:endParaRPr lang="en-US"/>
          </a:p>
        </p:txBody>
      </p:sp>
      <p:sp>
        <p:nvSpPr>
          <p:cNvPr id="3" name="TextBox 2">
            <a:extLst>
              <a:ext uri="{FF2B5EF4-FFF2-40B4-BE49-F238E27FC236}">
                <a16:creationId xmlns:a16="http://schemas.microsoft.com/office/drawing/2014/main" id="{4BEE0512-676E-99A8-A762-6DCF276B1A01}"/>
              </a:ext>
            </a:extLst>
          </p:cNvPr>
          <p:cNvSpPr txBox="1"/>
          <p:nvPr/>
        </p:nvSpPr>
        <p:spPr>
          <a:xfrm>
            <a:off x="987778" y="5322711"/>
            <a:ext cx="92004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Pie didn't change; more like a variation from Classic Blueberry pie to Blueberry Galette, same pie different Presentation" -H.H</a:t>
            </a:r>
          </a:p>
        </p:txBody>
      </p:sp>
    </p:spTree>
    <p:extLst>
      <p:ext uri="{BB962C8B-B14F-4D97-AF65-F5344CB8AC3E}">
        <p14:creationId xmlns:p14="http://schemas.microsoft.com/office/powerpoint/2010/main" val="265793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C96F-BB4B-740E-D119-1852D90AC3E6}"/>
              </a:ext>
            </a:extLst>
          </p:cNvPr>
          <p:cNvSpPr>
            <a:spLocks noGrp="1"/>
          </p:cNvSpPr>
          <p:nvPr>
            <p:ph type="title"/>
          </p:nvPr>
        </p:nvSpPr>
        <p:spPr>
          <a:xfrm>
            <a:off x="660970" y="47876"/>
            <a:ext cx="10058400" cy="1609344"/>
          </a:xfrm>
        </p:spPr>
        <p:txBody>
          <a:bodyPr/>
          <a:lstStyle/>
          <a:p>
            <a:r>
              <a:rPr lang="en-US"/>
              <a:t>Did the method of crime change?</a:t>
            </a:r>
          </a:p>
        </p:txBody>
      </p:sp>
      <p:sp>
        <p:nvSpPr>
          <p:cNvPr id="5" name="TextBox 4">
            <a:extLst>
              <a:ext uri="{FF2B5EF4-FFF2-40B4-BE49-F238E27FC236}">
                <a16:creationId xmlns:a16="http://schemas.microsoft.com/office/drawing/2014/main" id="{53DAFF24-F65B-0767-142A-91236FD23B4F}"/>
              </a:ext>
            </a:extLst>
          </p:cNvPr>
          <p:cNvSpPr txBox="1"/>
          <p:nvPr/>
        </p:nvSpPr>
        <p:spPr>
          <a:xfrm>
            <a:off x="511275" y="118610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Crime 2018-2019</a:t>
            </a:r>
          </a:p>
          <a:p>
            <a:endParaRPr lang="en-US"/>
          </a:p>
        </p:txBody>
      </p:sp>
      <p:pic>
        <p:nvPicPr>
          <p:cNvPr id="8" name="Picture 8" descr="Chart&#10;&#10;Description automatically generated">
            <a:extLst>
              <a:ext uri="{FF2B5EF4-FFF2-40B4-BE49-F238E27FC236}">
                <a16:creationId xmlns:a16="http://schemas.microsoft.com/office/drawing/2014/main" id="{D8D09422-E719-620F-CF1C-D12DF1FEE49D}"/>
              </a:ext>
            </a:extLst>
          </p:cNvPr>
          <p:cNvPicPr>
            <a:picLocks noGrp="1" noChangeAspect="1"/>
          </p:cNvPicPr>
          <p:nvPr>
            <p:ph idx="1"/>
          </p:nvPr>
        </p:nvPicPr>
        <p:blipFill>
          <a:blip r:embed="rId2"/>
          <a:stretch>
            <a:fillRect/>
          </a:stretch>
        </p:blipFill>
        <p:spPr>
          <a:xfrm>
            <a:off x="3359" y="1954140"/>
            <a:ext cx="3902303" cy="4050792"/>
          </a:xfrm>
        </p:spPr>
      </p:pic>
      <p:pic>
        <p:nvPicPr>
          <p:cNvPr id="9" name="Picture 9">
            <a:extLst>
              <a:ext uri="{FF2B5EF4-FFF2-40B4-BE49-F238E27FC236}">
                <a16:creationId xmlns:a16="http://schemas.microsoft.com/office/drawing/2014/main" id="{EDC3A123-9A36-BBEE-5C19-CBD975D3A0EB}"/>
              </a:ext>
            </a:extLst>
          </p:cNvPr>
          <p:cNvPicPr>
            <a:picLocks noChangeAspect="1"/>
          </p:cNvPicPr>
          <p:nvPr/>
        </p:nvPicPr>
        <p:blipFill>
          <a:blip r:embed="rId3"/>
          <a:stretch>
            <a:fillRect/>
          </a:stretch>
        </p:blipFill>
        <p:spPr>
          <a:xfrm>
            <a:off x="3906644" y="2094992"/>
            <a:ext cx="3979126" cy="3903942"/>
          </a:xfrm>
          <a:prstGeom prst="rect">
            <a:avLst/>
          </a:prstGeom>
        </p:spPr>
      </p:pic>
      <p:pic>
        <p:nvPicPr>
          <p:cNvPr id="10" name="Picture 10">
            <a:extLst>
              <a:ext uri="{FF2B5EF4-FFF2-40B4-BE49-F238E27FC236}">
                <a16:creationId xmlns:a16="http://schemas.microsoft.com/office/drawing/2014/main" id="{47752C26-9107-070D-D311-B8DDF0106C2B}"/>
              </a:ext>
            </a:extLst>
          </p:cNvPr>
          <p:cNvPicPr>
            <a:picLocks noChangeAspect="1"/>
          </p:cNvPicPr>
          <p:nvPr/>
        </p:nvPicPr>
        <p:blipFill>
          <a:blip r:embed="rId4"/>
          <a:stretch>
            <a:fillRect/>
          </a:stretch>
        </p:blipFill>
        <p:spPr>
          <a:xfrm>
            <a:off x="7865327" y="2096286"/>
            <a:ext cx="3793273" cy="3984989"/>
          </a:xfrm>
          <a:prstGeom prst="rect">
            <a:avLst/>
          </a:prstGeom>
        </p:spPr>
      </p:pic>
      <p:sp>
        <p:nvSpPr>
          <p:cNvPr id="3" name="TextBox 2">
            <a:extLst>
              <a:ext uri="{FF2B5EF4-FFF2-40B4-BE49-F238E27FC236}">
                <a16:creationId xmlns:a16="http://schemas.microsoft.com/office/drawing/2014/main" id="{DE29977D-A055-99C1-D9CD-56B2B872A2B9}"/>
              </a:ext>
            </a:extLst>
          </p:cNvPr>
          <p:cNvSpPr txBox="1"/>
          <p:nvPr/>
        </p:nvSpPr>
        <p:spPr>
          <a:xfrm>
            <a:off x="524328" y="15856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Crime Type</a:t>
            </a:r>
            <a:endParaRPr lang="en-US"/>
          </a:p>
        </p:txBody>
      </p:sp>
      <p:sp>
        <p:nvSpPr>
          <p:cNvPr id="4" name="TextBox 3">
            <a:extLst>
              <a:ext uri="{FF2B5EF4-FFF2-40B4-BE49-F238E27FC236}">
                <a16:creationId xmlns:a16="http://schemas.microsoft.com/office/drawing/2014/main" id="{B64FEFB5-1E23-E282-7465-8B8D9220A219}"/>
              </a:ext>
            </a:extLst>
          </p:cNvPr>
          <p:cNvSpPr txBox="1"/>
          <p:nvPr/>
        </p:nvSpPr>
        <p:spPr>
          <a:xfrm>
            <a:off x="4034971" y="158568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Age</a:t>
            </a:r>
          </a:p>
          <a:p>
            <a:endParaRPr lang="en-US"/>
          </a:p>
        </p:txBody>
      </p:sp>
      <p:sp>
        <p:nvSpPr>
          <p:cNvPr id="11" name="TextBox 10">
            <a:extLst>
              <a:ext uri="{FF2B5EF4-FFF2-40B4-BE49-F238E27FC236}">
                <a16:creationId xmlns:a16="http://schemas.microsoft.com/office/drawing/2014/main" id="{C9A375A7-D95C-E746-E411-C2591EE964A8}"/>
              </a:ext>
            </a:extLst>
          </p:cNvPr>
          <p:cNvSpPr txBox="1"/>
          <p:nvPr/>
        </p:nvSpPr>
        <p:spPr>
          <a:xfrm>
            <a:off x="8334827" y="158568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Area</a:t>
            </a:r>
          </a:p>
          <a:p>
            <a:endParaRPr lang="en-US"/>
          </a:p>
        </p:txBody>
      </p:sp>
    </p:spTree>
    <p:extLst>
      <p:ext uri="{BB962C8B-B14F-4D97-AF65-F5344CB8AC3E}">
        <p14:creationId xmlns:p14="http://schemas.microsoft.com/office/powerpoint/2010/main" val="2443153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C96F-BB4B-740E-D119-1852D90AC3E6}"/>
              </a:ext>
            </a:extLst>
          </p:cNvPr>
          <p:cNvSpPr>
            <a:spLocks noGrp="1"/>
          </p:cNvSpPr>
          <p:nvPr>
            <p:ph type="title"/>
          </p:nvPr>
        </p:nvSpPr>
        <p:spPr>
          <a:xfrm>
            <a:off x="660970" y="47876"/>
            <a:ext cx="10058400" cy="1609344"/>
          </a:xfrm>
        </p:spPr>
        <p:txBody>
          <a:bodyPr/>
          <a:lstStyle/>
          <a:p>
            <a:r>
              <a:rPr lang="en-US"/>
              <a:t>Did the method of crime change?</a:t>
            </a:r>
          </a:p>
        </p:txBody>
      </p:sp>
      <p:sp>
        <p:nvSpPr>
          <p:cNvPr id="5" name="TextBox 4">
            <a:extLst>
              <a:ext uri="{FF2B5EF4-FFF2-40B4-BE49-F238E27FC236}">
                <a16:creationId xmlns:a16="http://schemas.microsoft.com/office/drawing/2014/main" id="{53DAFF24-F65B-0767-142A-91236FD23B4F}"/>
              </a:ext>
            </a:extLst>
          </p:cNvPr>
          <p:cNvSpPr txBox="1"/>
          <p:nvPr/>
        </p:nvSpPr>
        <p:spPr>
          <a:xfrm>
            <a:off x="402418" y="1068172"/>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Crime 2020-Present</a:t>
            </a:r>
          </a:p>
          <a:p>
            <a:endParaRPr lang="en-US"/>
          </a:p>
          <a:p>
            <a:r>
              <a:rPr lang="en-US"/>
              <a:t>Crime Type</a:t>
            </a:r>
          </a:p>
          <a:p>
            <a:endParaRPr lang="en-US"/>
          </a:p>
        </p:txBody>
      </p:sp>
      <p:pic>
        <p:nvPicPr>
          <p:cNvPr id="6" name="Picture 6" descr="Chart&#10;&#10;Description automatically generated">
            <a:extLst>
              <a:ext uri="{FF2B5EF4-FFF2-40B4-BE49-F238E27FC236}">
                <a16:creationId xmlns:a16="http://schemas.microsoft.com/office/drawing/2014/main" id="{7D8E8B63-2165-9906-326E-894E22773DF2}"/>
              </a:ext>
            </a:extLst>
          </p:cNvPr>
          <p:cNvPicPr>
            <a:picLocks noGrp="1" noChangeAspect="1"/>
          </p:cNvPicPr>
          <p:nvPr>
            <p:ph idx="1"/>
          </p:nvPr>
        </p:nvPicPr>
        <p:blipFill>
          <a:blip r:embed="rId2"/>
          <a:stretch>
            <a:fillRect/>
          </a:stretch>
        </p:blipFill>
        <p:spPr>
          <a:xfrm>
            <a:off x="83480" y="1935554"/>
            <a:ext cx="3890743" cy="4171597"/>
          </a:xfrm>
        </p:spPr>
      </p:pic>
      <p:pic>
        <p:nvPicPr>
          <p:cNvPr id="11" name="Picture 11" descr="Graphical user interface, chart&#10;&#10;Description automatically generated">
            <a:extLst>
              <a:ext uri="{FF2B5EF4-FFF2-40B4-BE49-F238E27FC236}">
                <a16:creationId xmlns:a16="http://schemas.microsoft.com/office/drawing/2014/main" id="{9E8DAAEA-D2EF-10C5-303B-BABB9840D95F}"/>
              </a:ext>
            </a:extLst>
          </p:cNvPr>
          <p:cNvPicPr>
            <a:picLocks noChangeAspect="1"/>
          </p:cNvPicPr>
          <p:nvPr/>
        </p:nvPicPr>
        <p:blipFill>
          <a:blip r:embed="rId3"/>
          <a:stretch>
            <a:fillRect/>
          </a:stretch>
        </p:blipFill>
        <p:spPr>
          <a:xfrm>
            <a:off x="3813717" y="1979408"/>
            <a:ext cx="3886200" cy="4125816"/>
          </a:xfrm>
          <a:prstGeom prst="rect">
            <a:avLst/>
          </a:prstGeom>
        </p:spPr>
      </p:pic>
      <p:pic>
        <p:nvPicPr>
          <p:cNvPr id="12" name="Picture 12" descr="Graphical user interface, chart&#10;&#10;Description automatically generated">
            <a:extLst>
              <a:ext uri="{FF2B5EF4-FFF2-40B4-BE49-F238E27FC236}">
                <a16:creationId xmlns:a16="http://schemas.microsoft.com/office/drawing/2014/main" id="{9A72407B-3BA7-2D7D-07DB-AA129C7F5348}"/>
              </a:ext>
            </a:extLst>
          </p:cNvPr>
          <p:cNvPicPr>
            <a:picLocks noChangeAspect="1"/>
          </p:cNvPicPr>
          <p:nvPr/>
        </p:nvPicPr>
        <p:blipFill>
          <a:blip r:embed="rId4"/>
          <a:stretch>
            <a:fillRect/>
          </a:stretch>
        </p:blipFill>
        <p:spPr>
          <a:xfrm>
            <a:off x="7614425" y="1979764"/>
            <a:ext cx="3886199" cy="3967129"/>
          </a:xfrm>
          <a:prstGeom prst="rect">
            <a:avLst/>
          </a:prstGeom>
        </p:spPr>
      </p:pic>
      <p:sp>
        <p:nvSpPr>
          <p:cNvPr id="3" name="TextBox 2">
            <a:extLst>
              <a:ext uri="{FF2B5EF4-FFF2-40B4-BE49-F238E27FC236}">
                <a16:creationId xmlns:a16="http://schemas.microsoft.com/office/drawing/2014/main" id="{D8BE90DC-06D4-2E36-25F2-1830E3D5F277}"/>
              </a:ext>
            </a:extLst>
          </p:cNvPr>
          <p:cNvSpPr txBox="1"/>
          <p:nvPr/>
        </p:nvSpPr>
        <p:spPr>
          <a:xfrm>
            <a:off x="4452257" y="153125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Age</a:t>
            </a:r>
          </a:p>
        </p:txBody>
      </p:sp>
      <p:sp>
        <p:nvSpPr>
          <p:cNvPr id="8" name="TextBox 7">
            <a:extLst>
              <a:ext uri="{FF2B5EF4-FFF2-40B4-BE49-F238E27FC236}">
                <a16:creationId xmlns:a16="http://schemas.microsoft.com/office/drawing/2014/main" id="{3AEB9606-11A4-5EC4-93E2-C00337BF7F52}"/>
              </a:ext>
            </a:extLst>
          </p:cNvPr>
          <p:cNvSpPr txBox="1"/>
          <p:nvPr/>
        </p:nvSpPr>
        <p:spPr>
          <a:xfrm>
            <a:off x="8561613" y="15312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Area</a:t>
            </a:r>
          </a:p>
        </p:txBody>
      </p:sp>
    </p:spTree>
    <p:extLst>
      <p:ext uri="{BB962C8B-B14F-4D97-AF65-F5344CB8AC3E}">
        <p14:creationId xmlns:p14="http://schemas.microsoft.com/office/powerpoint/2010/main" val="3709955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3579-D84E-A43A-3719-8B79DEF4A24C}"/>
              </a:ext>
            </a:extLst>
          </p:cNvPr>
          <p:cNvSpPr>
            <a:spLocks noGrp="1"/>
          </p:cNvSpPr>
          <p:nvPr>
            <p:ph type="title"/>
          </p:nvPr>
        </p:nvSpPr>
        <p:spPr/>
        <p:txBody>
          <a:bodyPr/>
          <a:lstStyle/>
          <a:p>
            <a:r>
              <a:rPr lang="en-US">
                <a:ea typeface="+mj-lt"/>
                <a:cs typeface="+mj-lt"/>
              </a:rPr>
              <a:t>Did the method of crime change?</a:t>
            </a:r>
            <a:endParaRPr lang="en-US"/>
          </a:p>
        </p:txBody>
      </p:sp>
      <p:sp>
        <p:nvSpPr>
          <p:cNvPr id="3" name="Content Placeholder 2">
            <a:extLst>
              <a:ext uri="{FF2B5EF4-FFF2-40B4-BE49-F238E27FC236}">
                <a16:creationId xmlns:a16="http://schemas.microsoft.com/office/drawing/2014/main" id="{D14685CF-2F06-F24F-71C0-BAE74CBD6B03}"/>
              </a:ext>
            </a:extLst>
          </p:cNvPr>
          <p:cNvSpPr>
            <a:spLocks noGrp="1"/>
          </p:cNvSpPr>
          <p:nvPr>
            <p:ph idx="1"/>
          </p:nvPr>
        </p:nvSpPr>
        <p:spPr>
          <a:xfrm>
            <a:off x="1069848" y="1864455"/>
            <a:ext cx="4154772" cy="4657700"/>
          </a:xfrm>
        </p:spPr>
        <p:txBody>
          <a:bodyPr vert="horz" lIns="91440" tIns="45720" rIns="91440" bIns="45720" rtlCol="0" anchor="t">
            <a:normAutofit lnSpcReduction="10000"/>
          </a:bodyPr>
          <a:lstStyle/>
          <a:p>
            <a:pPr marL="0" indent="0">
              <a:buNone/>
            </a:pPr>
            <a:r>
              <a:rPr lang="en-US" sz="2400"/>
              <a:t>The relationship between 3 targets (Crime Type, Age, Area)  Regressions show similar patterns</a:t>
            </a:r>
          </a:p>
          <a:p>
            <a:pPr marL="0" indent="0">
              <a:buNone/>
            </a:pPr>
            <a:r>
              <a:rPr lang="en-US" sz="2400"/>
              <a:t>Meaning: there is little correlation between the pandemic and Crime</a:t>
            </a:r>
          </a:p>
          <a:p>
            <a:pPr marL="0" indent="0">
              <a:buNone/>
            </a:pPr>
            <a:r>
              <a:rPr lang="en-US" sz="2400"/>
              <a:t>Something worth noting is Genders becomes more of an influence in 2020-Present compared to 2018-2019 when looking at Age as a Target</a:t>
            </a:r>
          </a:p>
          <a:p>
            <a:pPr marL="0" indent="0">
              <a:buNone/>
            </a:pPr>
            <a:endParaRPr lang="en-US" sz="2400"/>
          </a:p>
          <a:p>
            <a:pPr marL="0" indent="0">
              <a:buNone/>
            </a:pPr>
            <a:endParaRPr lang="en-US" sz="2400"/>
          </a:p>
        </p:txBody>
      </p:sp>
      <p:pic>
        <p:nvPicPr>
          <p:cNvPr id="5" name="Picture 9">
            <a:extLst>
              <a:ext uri="{FF2B5EF4-FFF2-40B4-BE49-F238E27FC236}">
                <a16:creationId xmlns:a16="http://schemas.microsoft.com/office/drawing/2014/main" id="{2D2B8C8F-6978-D1EC-0404-65CDBB6D607B}"/>
              </a:ext>
            </a:extLst>
          </p:cNvPr>
          <p:cNvPicPr>
            <a:picLocks noChangeAspect="1"/>
          </p:cNvPicPr>
          <p:nvPr/>
        </p:nvPicPr>
        <p:blipFill>
          <a:blip r:embed="rId2"/>
          <a:stretch>
            <a:fillRect/>
          </a:stretch>
        </p:blipFill>
        <p:spPr>
          <a:xfrm>
            <a:off x="5306466" y="1863570"/>
            <a:ext cx="3589660" cy="3520120"/>
          </a:xfrm>
          <a:prstGeom prst="rect">
            <a:avLst/>
          </a:prstGeom>
        </p:spPr>
      </p:pic>
      <p:pic>
        <p:nvPicPr>
          <p:cNvPr id="7" name="Picture 11" descr="Graphical user interface, chart&#10;&#10;Description automatically generated">
            <a:extLst>
              <a:ext uri="{FF2B5EF4-FFF2-40B4-BE49-F238E27FC236}">
                <a16:creationId xmlns:a16="http://schemas.microsoft.com/office/drawing/2014/main" id="{CDA1018E-AC7C-CCD8-AD19-72B0549C4F7C}"/>
              </a:ext>
            </a:extLst>
          </p:cNvPr>
          <p:cNvPicPr>
            <a:picLocks noChangeAspect="1"/>
          </p:cNvPicPr>
          <p:nvPr/>
        </p:nvPicPr>
        <p:blipFill>
          <a:blip r:embed="rId3"/>
          <a:stretch>
            <a:fillRect/>
          </a:stretch>
        </p:blipFill>
        <p:spPr>
          <a:xfrm>
            <a:off x="8746961" y="1968119"/>
            <a:ext cx="3214512" cy="3414616"/>
          </a:xfrm>
          <a:prstGeom prst="rect">
            <a:avLst/>
          </a:prstGeom>
        </p:spPr>
      </p:pic>
    </p:spTree>
    <p:extLst>
      <p:ext uri="{BB962C8B-B14F-4D97-AF65-F5344CB8AC3E}">
        <p14:creationId xmlns:p14="http://schemas.microsoft.com/office/powerpoint/2010/main" val="2948630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01016-2374-A1DD-D5CA-48DD16333999}"/>
              </a:ext>
            </a:extLst>
          </p:cNvPr>
          <p:cNvSpPr>
            <a:spLocks noGrp="1"/>
          </p:cNvSpPr>
          <p:nvPr>
            <p:ph type="title"/>
          </p:nvPr>
        </p:nvSpPr>
        <p:spPr>
          <a:xfrm>
            <a:off x="8156350" y="484632"/>
            <a:ext cx="3544035" cy="1609344"/>
          </a:xfrm>
          <a:ln>
            <a:noFill/>
          </a:ln>
        </p:spPr>
        <p:txBody>
          <a:bodyPr>
            <a:normAutofit/>
          </a:bodyPr>
          <a:lstStyle/>
          <a:p>
            <a:r>
              <a:rPr lang="en-US" sz="3000"/>
              <a:t>WERE DIFFERENT REGIONS AFFECTED MORE THAN OTHERS?</a:t>
            </a:r>
          </a:p>
        </p:txBody>
      </p:sp>
      <p:pic>
        <p:nvPicPr>
          <p:cNvPr id="4" name="Picture 4" descr="A picture containing diagram&#10;&#10;Description automatically generated">
            <a:extLst>
              <a:ext uri="{FF2B5EF4-FFF2-40B4-BE49-F238E27FC236}">
                <a16:creationId xmlns:a16="http://schemas.microsoft.com/office/drawing/2014/main" id="{9158C5BC-9E8F-063C-B809-F4880ABFA479}"/>
              </a:ext>
            </a:extLst>
          </p:cNvPr>
          <p:cNvPicPr>
            <a:picLocks noChangeAspect="1"/>
          </p:cNvPicPr>
          <p:nvPr/>
        </p:nvPicPr>
        <p:blipFill>
          <a:blip r:embed="rId4"/>
          <a:stretch>
            <a:fillRect/>
          </a:stretch>
        </p:blipFill>
        <p:spPr>
          <a:xfrm>
            <a:off x="807238" y="640080"/>
            <a:ext cx="6535790" cy="5588101"/>
          </a:xfrm>
          <a:prstGeom prst="rect">
            <a:avLst/>
          </a:prstGeom>
        </p:spPr>
      </p:pic>
      <p:sp>
        <p:nvSpPr>
          <p:cNvPr id="8" name="Content Placeholder 7">
            <a:extLst>
              <a:ext uri="{FF2B5EF4-FFF2-40B4-BE49-F238E27FC236}">
                <a16:creationId xmlns:a16="http://schemas.microsoft.com/office/drawing/2014/main" id="{D46702F1-287E-B9E0-A261-09C521517231}"/>
              </a:ext>
            </a:extLst>
          </p:cNvPr>
          <p:cNvSpPr>
            <a:spLocks noGrp="1"/>
          </p:cNvSpPr>
          <p:nvPr>
            <p:ph idx="1"/>
          </p:nvPr>
        </p:nvSpPr>
        <p:spPr>
          <a:xfrm>
            <a:off x="8156351" y="1867408"/>
            <a:ext cx="3544034" cy="4050792"/>
          </a:xfrm>
        </p:spPr>
        <p:txBody>
          <a:bodyPr vert="horz" lIns="91440" tIns="45720" rIns="91440" bIns="45720" rtlCol="0" anchor="t">
            <a:noAutofit/>
          </a:bodyPr>
          <a:lstStyle/>
          <a:p>
            <a:r>
              <a:rPr lang="en-US" sz="2400"/>
              <a:t>By doing a threshold analysis of arrests by area we can see which areas have an unusually high number of arrests. </a:t>
            </a:r>
          </a:p>
          <a:p>
            <a:pPr>
              <a:buClr>
                <a:srgbClr val="9E3611"/>
              </a:buClr>
            </a:pPr>
            <a:r>
              <a:rPr lang="en-US" sz="2400"/>
              <a:t>In 2019 there were 5 areas that had what would be considered high numbers of juvenile arrests according to the parameters we set. </a:t>
            </a:r>
          </a:p>
        </p:txBody>
      </p:sp>
      <p:grpSp>
        <p:nvGrpSpPr>
          <p:cNvPr id="13" name="Group 12">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484732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01016-2374-A1DD-D5CA-48DD16333999}"/>
              </a:ext>
            </a:extLst>
          </p:cNvPr>
          <p:cNvSpPr>
            <a:spLocks noGrp="1"/>
          </p:cNvSpPr>
          <p:nvPr>
            <p:ph type="title"/>
          </p:nvPr>
        </p:nvSpPr>
        <p:spPr>
          <a:xfrm>
            <a:off x="8156350" y="484632"/>
            <a:ext cx="3544035" cy="1609344"/>
          </a:xfrm>
          <a:ln>
            <a:noFill/>
          </a:ln>
        </p:spPr>
        <p:txBody>
          <a:bodyPr>
            <a:normAutofit/>
          </a:bodyPr>
          <a:lstStyle/>
          <a:p>
            <a:r>
              <a:rPr lang="en-US" sz="3000"/>
              <a:t>WERE DIFFERENT REGIONS AFFECTED MORE THAN OTHERS?</a:t>
            </a:r>
          </a:p>
        </p:txBody>
      </p:sp>
      <p:sp>
        <p:nvSpPr>
          <p:cNvPr id="8" name="Content Placeholder 7">
            <a:extLst>
              <a:ext uri="{FF2B5EF4-FFF2-40B4-BE49-F238E27FC236}">
                <a16:creationId xmlns:a16="http://schemas.microsoft.com/office/drawing/2014/main" id="{D46702F1-287E-B9E0-A261-09C521517231}"/>
              </a:ext>
            </a:extLst>
          </p:cNvPr>
          <p:cNvSpPr>
            <a:spLocks noGrp="1"/>
          </p:cNvSpPr>
          <p:nvPr>
            <p:ph idx="1"/>
          </p:nvPr>
        </p:nvSpPr>
        <p:spPr>
          <a:xfrm>
            <a:off x="8156351" y="2121408"/>
            <a:ext cx="3544034" cy="4050792"/>
          </a:xfrm>
        </p:spPr>
        <p:txBody>
          <a:bodyPr vert="horz" lIns="91440" tIns="45720" rIns="91440" bIns="45720" rtlCol="0" anchor="t">
            <a:normAutofit/>
          </a:bodyPr>
          <a:lstStyle/>
          <a:p>
            <a:r>
              <a:rPr lang="en-US" sz="2400"/>
              <a:t>In 2020 the number of areas that had an unusually high number of arrests had dropped from 5 to 4.</a:t>
            </a:r>
            <a:r>
              <a:rPr lang="en-US" sz="1600"/>
              <a:t> </a:t>
            </a:r>
          </a:p>
          <a:p>
            <a:pPr>
              <a:buClr>
                <a:srgbClr val="9E3611"/>
              </a:buClr>
            </a:pPr>
            <a:r>
              <a:rPr lang="en-US" sz="2400"/>
              <a:t>Many of the same areas that had a high number of arrests in 2019 also had a high number of arrests in 2020. </a:t>
            </a:r>
          </a:p>
          <a:p>
            <a:pPr>
              <a:buClr>
                <a:srgbClr val="9E3611"/>
              </a:buClr>
            </a:pPr>
            <a:endParaRPr lang="en-US" sz="1600"/>
          </a:p>
        </p:txBody>
      </p:sp>
      <p:grpSp>
        <p:nvGrpSpPr>
          <p:cNvPr id="13" name="Group 12">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5" name="Picture 5" descr="A picture containing calendar&#10;&#10;Description automatically generated">
            <a:extLst>
              <a:ext uri="{FF2B5EF4-FFF2-40B4-BE49-F238E27FC236}">
                <a16:creationId xmlns:a16="http://schemas.microsoft.com/office/drawing/2014/main" id="{582A1B57-49DB-89E0-D4AB-DF6DD4342216}"/>
              </a:ext>
            </a:extLst>
          </p:cNvPr>
          <p:cNvPicPr>
            <a:picLocks noChangeAspect="1"/>
          </p:cNvPicPr>
          <p:nvPr/>
        </p:nvPicPr>
        <p:blipFill>
          <a:blip r:embed="rId5"/>
          <a:stretch>
            <a:fillRect/>
          </a:stretch>
        </p:blipFill>
        <p:spPr>
          <a:xfrm>
            <a:off x="403303" y="254715"/>
            <a:ext cx="6989955" cy="6292816"/>
          </a:xfrm>
          <a:prstGeom prst="rect">
            <a:avLst/>
          </a:prstGeom>
        </p:spPr>
      </p:pic>
    </p:spTree>
    <p:extLst>
      <p:ext uri="{BB962C8B-B14F-4D97-AF65-F5344CB8AC3E}">
        <p14:creationId xmlns:p14="http://schemas.microsoft.com/office/powerpoint/2010/main" val="195013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4" name="Rectangle 13">
            <a:extLst>
              <a:ext uri="{FF2B5EF4-FFF2-40B4-BE49-F238E27FC236}">
                <a16:creationId xmlns:a16="http://schemas.microsoft.com/office/drawing/2014/main" id="{E7320EF0-BBCF-4227-8108-92736B729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7997"/>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FCB50-C048-C750-D56C-ECA2C9D8DAB8}"/>
              </a:ext>
            </a:extLst>
          </p:cNvPr>
          <p:cNvSpPr>
            <a:spLocks noGrp="1"/>
          </p:cNvSpPr>
          <p:nvPr>
            <p:ph type="title"/>
          </p:nvPr>
        </p:nvSpPr>
        <p:spPr>
          <a:xfrm>
            <a:off x="6386284" y="484632"/>
            <a:ext cx="4741963" cy="1971964"/>
          </a:xfrm>
        </p:spPr>
        <p:txBody>
          <a:bodyPr>
            <a:normAutofit/>
          </a:bodyPr>
          <a:lstStyle/>
          <a:p>
            <a:r>
              <a:rPr lang="en-US" sz="3700">
                <a:solidFill>
                  <a:schemeClr val="tx1"/>
                </a:solidFill>
              </a:rPr>
              <a:t>DID THE COVID YEAR IMPACT JUVENILE CRIMES?</a:t>
            </a:r>
          </a:p>
        </p:txBody>
      </p:sp>
      <p:sp>
        <p:nvSpPr>
          <p:cNvPr id="16" name="Freeform: Shape 15">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Picture 4" descr="Chart, bar chart&#10;&#10;Description automatically generated">
            <a:extLst>
              <a:ext uri="{FF2B5EF4-FFF2-40B4-BE49-F238E27FC236}">
                <a16:creationId xmlns:a16="http://schemas.microsoft.com/office/drawing/2014/main" id="{E072F735-EBF3-854A-4AD9-A298F3F8A7BF}"/>
              </a:ext>
            </a:extLst>
          </p:cNvPr>
          <p:cNvPicPr>
            <a:picLocks noChangeAspect="1"/>
          </p:cNvPicPr>
          <p:nvPr/>
        </p:nvPicPr>
        <p:blipFill>
          <a:blip r:embed="rId3"/>
          <a:stretch>
            <a:fillRect/>
          </a:stretch>
        </p:blipFill>
        <p:spPr>
          <a:xfrm>
            <a:off x="758922" y="1110153"/>
            <a:ext cx="3376350" cy="1907637"/>
          </a:xfrm>
          <a:prstGeom prst="rect">
            <a:avLst/>
          </a:prstGeom>
        </p:spPr>
      </p:pic>
      <p:pic>
        <p:nvPicPr>
          <p:cNvPr id="5" name="Picture 5" descr="Chart, bar chart&#10;&#10;Description automatically generated">
            <a:extLst>
              <a:ext uri="{FF2B5EF4-FFF2-40B4-BE49-F238E27FC236}">
                <a16:creationId xmlns:a16="http://schemas.microsoft.com/office/drawing/2014/main" id="{3054CDF8-BFC3-36DE-AAFC-77E51A6CA8A1}"/>
              </a:ext>
            </a:extLst>
          </p:cNvPr>
          <p:cNvPicPr>
            <a:picLocks noChangeAspect="1"/>
          </p:cNvPicPr>
          <p:nvPr/>
        </p:nvPicPr>
        <p:blipFill>
          <a:blip r:embed="rId4"/>
          <a:stretch>
            <a:fillRect/>
          </a:stretch>
        </p:blipFill>
        <p:spPr>
          <a:xfrm>
            <a:off x="795013" y="3912546"/>
            <a:ext cx="3340259" cy="2037557"/>
          </a:xfrm>
          <a:prstGeom prst="rect">
            <a:avLst/>
          </a:prstGeom>
        </p:spPr>
      </p:pic>
      <p:sp>
        <p:nvSpPr>
          <p:cNvPr id="9" name="Content Placeholder 8">
            <a:extLst>
              <a:ext uri="{FF2B5EF4-FFF2-40B4-BE49-F238E27FC236}">
                <a16:creationId xmlns:a16="http://schemas.microsoft.com/office/drawing/2014/main" id="{FE936494-08EE-5736-0336-967984834C74}"/>
              </a:ext>
            </a:extLst>
          </p:cNvPr>
          <p:cNvSpPr>
            <a:spLocks noGrp="1"/>
          </p:cNvSpPr>
          <p:nvPr>
            <p:ph idx="1"/>
          </p:nvPr>
        </p:nvSpPr>
        <p:spPr>
          <a:xfrm>
            <a:off x="6386286" y="2456596"/>
            <a:ext cx="4741962" cy="3715603"/>
          </a:xfrm>
        </p:spPr>
        <p:txBody>
          <a:bodyPr vert="horz" lIns="91440" tIns="45720" rIns="91440" bIns="45720" rtlCol="0" anchor="t">
            <a:normAutofit/>
          </a:bodyPr>
          <a:lstStyle/>
          <a:p>
            <a:r>
              <a:rPr lang="en-US" sz="2400"/>
              <a:t>We examined juvenile arrests in 21 areas within Los Angeles in 2019 and 2020.</a:t>
            </a:r>
          </a:p>
          <a:p>
            <a:pPr>
              <a:buClr>
                <a:srgbClr val="9E3611"/>
              </a:buClr>
            </a:pPr>
            <a:r>
              <a:rPr lang="en-US" sz="2400"/>
              <a:t>There were 12260 juvenile arrests in 2019</a:t>
            </a:r>
          </a:p>
          <a:p>
            <a:pPr>
              <a:buClr>
                <a:srgbClr val="9E3611"/>
              </a:buClr>
            </a:pPr>
            <a:r>
              <a:rPr lang="en-US" sz="2400"/>
              <a:t>In 2020 there were 8111 juvenile arrests...A 34% drop.</a:t>
            </a:r>
          </a:p>
        </p:txBody>
      </p:sp>
      <p:grpSp>
        <p:nvGrpSpPr>
          <p:cNvPr id="18" name="Group 17">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51377294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EC61F-41F7-A04E-A1BC-81A7CE4B3401}"/>
              </a:ext>
            </a:extLst>
          </p:cNvPr>
          <p:cNvSpPr>
            <a:spLocks noGrp="1"/>
          </p:cNvSpPr>
          <p:nvPr>
            <p:ph type="title"/>
          </p:nvPr>
        </p:nvSpPr>
        <p:spPr/>
        <p:txBody>
          <a:bodyPr/>
          <a:lstStyle/>
          <a:p>
            <a:r>
              <a:rPr lang="en-US"/>
              <a:t>Implementation Workflow</a:t>
            </a:r>
          </a:p>
        </p:txBody>
      </p:sp>
      <p:graphicFrame>
        <p:nvGraphicFramePr>
          <p:cNvPr id="4" name="Content Placeholder 3">
            <a:extLst>
              <a:ext uri="{FF2B5EF4-FFF2-40B4-BE49-F238E27FC236}">
                <a16:creationId xmlns:a16="http://schemas.microsoft.com/office/drawing/2014/main" id="{E1C3CAB8-4892-B84A-9AFB-C113E55A12C2}"/>
              </a:ext>
            </a:extLst>
          </p:cNvPr>
          <p:cNvGraphicFramePr>
            <a:graphicFrameLocks noGrp="1"/>
          </p:cNvGraphicFramePr>
          <p:nvPr>
            <p:ph idx="1"/>
            <p:extLst>
              <p:ext uri="{D42A27DB-BD31-4B8C-83A1-F6EECF244321}">
                <p14:modId xmlns:p14="http://schemas.microsoft.com/office/powerpoint/2010/main" val="2078757261"/>
              </p:ext>
            </p:extLst>
          </p:nvPr>
        </p:nvGraphicFramePr>
        <p:xfrm>
          <a:off x="2000930" y="1474912"/>
          <a:ext cx="10677309" cy="4905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Curved Left 5">
            <a:extLst>
              <a:ext uri="{FF2B5EF4-FFF2-40B4-BE49-F238E27FC236}">
                <a16:creationId xmlns:a16="http://schemas.microsoft.com/office/drawing/2014/main" id="{97698473-659B-4874-8D01-04CDCBC60DA0}"/>
              </a:ext>
            </a:extLst>
          </p:cNvPr>
          <p:cNvSpPr/>
          <p:nvPr/>
        </p:nvSpPr>
        <p:spPr>
          <a:xfrm>
            <a:off x="9277591" y="2431894"/>
            <a:ext cx="2085474" cy="276726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50437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4" name="Rectangle 13">
            <a:extLst>
              <a:ext uri="{FF2B5EF4-FFF2-40B4-BE49-F238E27FC236}">
                <a16:creationId xmlns:a16="http://schemas.microsoft.com/office/drawing/2014/main" id="{E7320EF0-BBCF-4227-8108-92736B729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7997"/>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DE9AD-6CEC-86E8-EA34-22E19F4C9A4A}"/>
              </a:ext>
            </a:extLst>
          </p:cNvPr>
          <p:cNvSpPr>
            <a:spLocks noGrp="1"/>
          </p:cNvSpPr>
          <p:nvPr>
            <p:ph type="title"/>
          </p:nvPr>
        </p:nvSpPr>
        <p:spPr>
          <a:xfrm>
            <a:off x="6386284" y="484632"/>
            <a:ext cx="4741963" cy="1971964"/>
          </a:xfrm>
        </p:spPr>
        <p:txBody>
          <a:bodyPr>
            <a:normAutofit/>
          </a:bodyPr>
          <a:lstStyle/>
          <a:p>
            <a:r>
              <a:rPr lang="en-US" sz="3700">
                <a:solidFill>
                  <a:schemeClr val="tx1"/>
                </a:solidFill>
              </a:rPr>
              <a:t>DID THE COVID YEAR IMPACT JUVENILE CRIMES?</a:t>
            </a:r>
          </a:p>
        </p:txBody>
      </p:sp>
      <p:sp>
        <p:nvSpPr>
          <p:cNvPr id="16" name="Freeform: Shape 15">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Picture 4" descr="Chart, bar chart&#10;&#10;Description automatically generated">
            <a:extLst>
              <a:ext uri="{FF2B5EF4-FFF2-40B4-BE49-F238E27FC236}">
                <a16:creationId xmlns:a16="http://schemas.microsoft.com/office/drawing/2014/main" id="{F6F08346-B92A-D101-4357-EFA8ABDF30C3}"/>
              </a:ext>
            </a:extLst>
          </p:cNvPr>
          <p:cNvPicPr>
            <a:picLocks noChangeAspect="1"/>
          </p:cNvPicPr>
          <p:nvPr/>
        </p:nvPicPr>
        <p:blipFill>
          <a:blip r:embed="rId3"/>
          <a:stretch>
            <a:fillRect/>
          </a:stretch>
        </p:blipFill>
        <p:spPr>
          <a:xfrm>
            <a:off x="535898" y="1132920"/>
            <a:ext cx="3850276" cy="2057249"/>
          </a:xfrm>
          <a:prstGeom prst="rect">
            <a:avLst/>
          </a:prstGeom>
        </p:spPr>
      </p:pic>
      <p:pic>
        <p:nvPicPr>
          <p:cNvPr id="5" name="Picture 5" descr="Chart, bar chart&#10;&#10;Description automatically generated">
            <a:extLst>
              <a:ext uri="{FF2B5EF4-FFF2-40B4-BE49-F238E27FC236}">
                <a16:creationId xmlns:a16="http://schemas.microsoft.com/office/drawing/2014/main" id="{F7BD6282-738C-DF3F-6E70-21223CF3C067}"/>
              </a:ext>
            </a:extLst>
          </p:cNvPr>
          <p:cNvPicPr>
            <a:picLocks noChangeAspect="1"/>
          </p:cNvPicPr>
          <p:nvPr/>
        </p:nvPicPr>
        <p:blipFill>
          <a:blip r:embed="rId4"/>
          <a:stretch>
            <a:fillRect/>
          </a:stretch>
        </p:blipFill>
        <p:spPr>
          <a:xfrm>
            <a:off x="534818" y="3673635"/>
            <a:ext cx="3851356" cy="2208721"/>
          </a:xfrm>
          <a:prstGeom prst="rect">
            <a:avLst/>
          </a:prstGeom>
        </p:spPr>
      </p:pic>
      <p:sp>
        <p:nvSpPr>
          <p:cNvPr id="9" name="Content Placeholder 8">
            <a:extLst>
              <a:ext uri="{FF2B5EF4-FFF2-40B4-BE49-F238E27FC236}">
                <a16:creationId xmlns:a16="http://schemas.microsoft.com/office/drawing/2014/main" id="{4C5D94D8-6A83-5658-820F-F9BFDCE41F25}"/>
              </a:ext>
            </a:extLst>
          </p:cNvPr>
          <p:cNvSpPr>
            <a:spLocks noGrp="1"/>
          </p:cNvSpPr>
          <p:nvPr>
            <p:ph idx="1"/>
          </p:nvPr>
        </p:nvSpPr>
        <p:spPr>
          <a:xfrm>
            <a:off x="6386286" y="2456596"/>
            <a:ext cx="4741962" cy="3715603"/>
          </a:xfrm>
        </p:spPr>
        <p:txBody>
          <a:bodyPr vert="horz" lIns="91440" tIns="45720" rIns="91440" bIns="45720" rtlCol="0" anchor="t">
            <a:normAutofit/>
          </a:bodyPr>
          <a:lstStyle/>
          <a:p>
            <a:r>
              <a:rPr lang="en-US" sz="2400"/>
              <a:t>Even though overall juvenile arrests were down in 2020, the areas where the most arrests occurred shifted. </a:t>
            </a:r>
          </a:p>
          <a:p>
            <a:pPr>
              <a:buClr>
                <a:srgbClr val="9E3611"/>
              </a:buClr>
            </a:pPr>
            <a:r>
              <a:rPr lang="en-US" sz="2400"/>
              <a:t>The Devonshire area fell out of the top 5 areas for juvenile arrests, while the Foothill area joined the top five. </a:t>
            </a:r>
          </a:p>
          <a:p>
            <a:pPr marL="0" indent="0">
              <a:buClr>
                <a:srgbClr val="9E3611"/>
              </a:buClr>
              <a:buNone/>
            </a:pPr>
            <a:endParaRPr lang="en-US"/>
          </a:p>
        </p:txBody>
      </p:sp>
      <p:grpSp>
        <p:nvGrpSpPr>
          <p:cNvPr id="18" name="Group 17">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48796522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4C8CA6-2E13-4D02-DBD8-1376548D836F}"/>
              </a:ext>
            </a:extLst>
          </p:cNvPr>
          <p:cNvSpPr>
            <a:spLocks noGrp="1"/>
          </p:cNvSpPr>
          <p:nvPr>
            <p:ph type="title"/>
          </p:nvPr>
        </p:nvSpPr>
        <p:spPr>
          <a:xfrm>
            <a:off x="8007453" y="55460"/>
            <a:ext cx="3544035" cy="1609344"/>
          </a:xfrm>
          <a:ln>
            <a:noFill/>
          </a:ln>
        </p:spPr>
        <p:txBody>
          <a:bodyPr>
            <a:normAutofit/>
          </a:bodyPr>
          <a:lstStyle/>
          <a:p>
            <a:r>
              <a:rPr lang="en-US" sz="2700"/>
              <a:t>DID THE COVID YEAR IMPACT JUVENILE CRIMES?</a:t>
            </a:r>
          </a:p>
        </p:txBody>
      </p:sp>
      <p:pic>
        <p:nvPicPr>
          <p:cNvPr id="4" name="Picture 4" descr="A picture containing timeline&#10;&#10;Description automatically generated">
            <a:extLst>
              <a:ext uri="{FF2B5EF4-FFF2-40B4-BE49-F238E27FC236}">
                <a16:creationId xmlns:a16="http://schemas.microsoft.com/office/drawing/2014/main" id="{F1466FCA-A9F5-6267-C847-148C33EF39D4}"/>
              </a:ext>
            </a:extLst>
          </p:cNvPr>
          <p:cNvPicPr>
            <a:picLocks noChangeAspect="1"/>
          </p:cNvPicPr>
          <p:nvPr/>
        </p:nvPicPr>
        <p:blipFill>
          <a:blip r:embed="rId4"/>
          <a:stretch>
            <a:fillRect/>
          </a:stretch>
        </p:blipFill>
        <p:spPr>
          <a:xfrm>
            <a:off x="633999" y="1584521"/>
            <a:ext cx="6882269" cy="3699219"/>
          </a:xfrm>
          <a:prstGeom prst="rect">
            <a:avLst/>
          </a:prstGeom>
        </p:spPr>
      </p:pic>
      <p:sp>
        <p:nvSpPr>
          <p:cNvPr id="8" name="Content Placeholder 7">
            <a:extLst>
              <a:ext uri="{FF2B5EF4-FFF2-40B4-BE49-F238E27FC236}">
                <a16:creationId xmlns:a16="http://schemas.microsoft.com/office/drawing/2014/main" id="{F6593E00-1CAF-F0ED-47DA-2AAD35002657}"/>
              </a:ext>
            </a:extLst>
          </p:cNvPr>
          <p:cNvSpPr>
            <a:spLocks noGrp="1"/>
          </p:cNvSpPr>
          <p:nvPr>
            <p:ph idx="1"/>
          </p:nvPr>
        </p:nvSpPr>
        <p:spPr>
          <a:xfrm>
            <a:off x="8086282" y="1192994"/>
            <a:ext cx="3544034" cy="4050792"/>
          </a:xfrm>
        </p:spPr>
        <p:txBody>
          <a:bodyPr vert="horz" lIns="91440" tIns="45720" rIns="91440" bIns="45720" rtlCol="0" anchor="t">
            <a:noAutofit/>
          </a:bodyPr>
          <a:lstStyle/>
          <a:p>
            <a:r>
              <a:rPr lang="en-US" sz="2400"/>
              <a:t>We were also able to examen the types of weapons that were used in crimes that led to juvenile arrests. </a:t>
            </a:r>
          </a:p>
          <a:p>
            <a:pPr>
              <a:buClr>
                <a:srgbClr val="9E3611"/>
              </a:buClr>
            </a:pPr>
            <a:r>
              <a:rPr lang="en-US" sz="2400"/>
              <a:t>Kicking and Punching was number one in both 2019 and 2020 by an overwhelming majority, so that was filtered out. </a:t>
            </a:r>
          </a:p>
          <a:p>
            <a:pPr>
              <a:buClr>
                <a:srgbClr val="9E3611"/>
              </a:buClr>
            </a:pPr>
            <a:r>
              <a:rPr lang="en-US" sz="2400"/>
              <a:t>In 2019, the remaining top 10 types of weapons used varied substantially. </a:t>
            </a:r>
          </a:p>
          <a:p>
            <a:pPr marL="0" indent="0">
              <a:buClr>
                <a:srgbClr val="9E3611"/>
              </a:buClr>
              <a:buNone/>
            </a:pPr>
            <a:endParaRPr lang="en-US" sz="1600"/>
          </a:p>
        </p:txBody>
      </p:sp>
      <p:grpSp>
        <p:nvGrpSpPr>
          <p:cNvPr id="13" name="Group 12">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52932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4C8CA6-2E13-4D02-DBD8-1376548D836F}"/>
              </a:ext>
            </a:extLst>
          </p:cNvPr>
          <p:cNvSpPr>
            <a:spLocks noGrp="1"/>
          </p:cNvSpPr>
          <p:nvPr>
            <p:ph type="title"/>
          </p:nvPr>
        </p:nvSpPr>
        <p:spPr>
          <a:xfrm>
            <a:off x="8156350" y="484632"/>
            <a:ext cx="3544035" cy="1609344"/>
          </a:xfrm>
          <a:ln>
            <a:noFill/>
          </a:ln>
        </p:spPr>
        <p:txBody>
          <a:bodyPr>
            <a:normAutofit/>
          </a:bodyPr>
          <a:lstStyle/>
          <a:p>
            <a:r>
              <a:rPr lang="en-US" sz="2700"/>
              <a:t>DID THE COVID YEAR IMPACT JUVENILE CRIMES?</a:t>
            </a:r>
          </a:p>
        </p:txBody>
      </p:sp>
      <p:sp>
        <p:nvSpPr>
          <p:cNvPr id="8" name="Content Placeholder 7">
            <a:extLst>
              <a:ext uri="{FF2B5EF4-FFF2-40B4-BE49-F238E27FC236}">
                <a16:creationId xmlns:a16="http://schemas.microsoft.com/office/drawing/2014/main" id="{F6593E00-1CAF-F0ED-47DA-2AAD35002657}"/>
              </a:ext>
            </a:extLst>
          </p:cNvPr>
          <p:cNvSpPr>
            <a:spLocks noGrp="1"/>
          </p:cNvSpPr>
          <p:nvPr>
            <p:ph idx="1"/>
          </p:nvPr>
        </p:nvSpPr>
        <p:spPr>
          <a:xfrm>
            <a:off x="8191386" y="1595891"/>
            <a:ext cx="3544034" cy="4050792"/>
          </a:xfrm>
        </p:spPr>
        <p:txBody>
          <a:bodyPr vert="horz" lIns="91440" tIns="45720" rIns="91440" bIns="45720" rtlCol="0" anchor="t">
            <a:noAutofit/>
          </a:bodyPr>
          <a:lstStyle/>
          <a:p>
            <a:pPr>
              <a:buClr>
                <a:srgbClr val="9E3611"/>
              </a:buClr>
            </a:pPr>
            <a:r>
              <a:rPr lang="en-US" sz="2400"/>
              <a:t>In 2020, handgun use overtook verbal threats.</a:t>
            </a:r>
          </a:p>
          <a:p>
            <a:pPr>
              <a:buClr>
                <a:srgbClr val="9E3611"/>
              </a:buClr>
            </a:pPr>
            <a:r>
              <a:rPr lang="en-US" sz="2400"/>
              <a:t>The list of weapons used in juvenile crimes that led to arrest was more homogenous, with 4 of the top ten being some form of knife. </a:t>
            </a:r>
          </a:p>
          <a:p>
            <a:pPr>
              <a:buClr>
                <a:srgbClr val="9E3611"/>
              </a:buClr>
            </a:pPr>
            <a:r>
              <a:rPr lang="en-US" sz="2400"/>
              <a:t>Arrests involving the use of concrete blocks and bricks crept into the top ten. </a:t>
            </a:r>
          </a:p>
          <a:p>
            <a:pPr marL="0" indent="0">
              <a:buClr>
                <a:srgbClr val="9E3611"/>
              </a:buClr>
              <a:buNone/>
            </a:pPr>
            <a:endParaRPr lang="en-US" sz="1600"/>
          </a:p>
        </p:txBody>
      </p:sp>
      <p:grpSp>
        <p:nvGrpSpPr>
          <p:cNvPr id="13" name="Group 12">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3" name="Picture 4" descr="Chart, bar chart&#10;&#10;Description automatically generated">
            <a:extLst>
              <a:ext uri="{FF2B5EF4-FFF2-40B4-BE49-F238E27FC236}">
                <a16:creationId xmlns:a16="http://schemas.microsoft.com/office/drawing/2014/main" id="{198BF18B-ABA1-A216-B629-31890FC0A739}"/>
              </a:ext>
            </a:extLst>
          </p:cNvPr>
          <p:cNvPicPr>
            <a:picLocks noChangeAspect="1"/>
          </p:cNvPicPr>
          <p:nvPr/>
        </p:nvPicPr>
        <p:blipFill>
          <a:blip r:embed="rId5"/>
          <a:stretch>
            <a:fillRect/>
          </a:stretch>
        </p:blipFill>
        <p:spPr>
          <a:xfrm>
            <a:off x="663497" y="1355555"/>
            <a:ext cx="6608956" cy="3803060"/>
          </a:xfrm>
          <a:prstGeom prst="rect">
            <a:avLst/>
          </a:prstGeom>
        </p:spPr>
      </p:pic>
    </p:spTree>
    <p:extLst>
      <p:ext uri="{BB962C8B-B14F-4D97-AF65-F5344CB8AC3E}">
        <p14:creationId xmlns:p14="http://schemas.microsoft.com/office/powerpoint/2010/main" val="334847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56FF-A68A-466D-A016-574E133C697B}"/>
              </a:ext>
            </a:extLst>
          </p:cNvPr>
          <p:cNvSpPr>
            <a:spLocks noGrp="1"/>
          </p:cNvSpPr>
          <p:nvPr>
            <p:ph type="title"/>
          </p:nvPr>
        </p:nvSpPr>
        <p:spPr/>
        <p:txBody>
          <a:bodyPr>
            <a:normAutofit/>
          </a:bodyPr>
          <a:lstStyle/>
          <a:p>
            <a:r>
              <a:rPr lang="en-US" sz="2400" b="1">
                <a:latin typeface="Rockwell"/>
              </a:rPr>
              <a:t>What do your results suggest about how best to distribute law enforcement resources pre and post Covid19.</a:t>
            </a:r>
            <a:endParaRPr lang="en-US" sz="2400"/>
          </a:p>
        </p:txBody>
      </p:sp>
      <p:sp>
        <p:nvSpPr>
          <p:cNvPr id="3" name="Content Placeholder 2">
            <a:extLst>
              <a:ext uri="{FF2B5EF4-FFF2-40B4-BE49-F238E27FC236}">
                <a16:creationId xmlns:a16="http://schemas.microsoft.com/office/drawing/2014/main" id="{B000B218-C2E3-4012-9D01-A09B2661528C}"/>
              </a:ext>
            </a:extLst>
          </p:cNvPr>
          <p:cNvSpPr>
            <a:spLocks noGrp="1"/>
          </p:cNvSpPr>
          <p:nvPr>
            <p:ph idx="1"/>
          </p:nvPr>
        </p:nvSpPr>
        <p:spPr>
          <a:xfrm>
            <a:off x="1113641" y="1832374"/>
            <a:ext cx="9970814" cy="3840586"/>
          </a:xfrm>
        </p:spPr>
        <p:txBody>
          <a:bodyPr vert="horz" lIns="91440" tIns="45720" rIns="91440" bIns="45720" rtlCol="0" anchor="t">
            <a:noAutofit/>
          </a:bodyPr>
          <a:lstStyle/>
          <a:p>
            <a:r>
              <a:rPr lang="en-US" sz="2400"/>
              <a:t>While additional analysis will need to be conducted, there is evidence that there was a shift in both the number of juvenile crimes that were committed, the areas that those crimes were committed in, as well as the types of crimes committed and weapons that were used. </a:t>
            </a:r>
          </a:p>
          <a:p>
            <a:pPr>
              <a:buClr>
                <a:srgbClr val="9E3611"/>
              </a:buClr>
            </a:pPr>
            <a:r>
              <a:rPr lang="en-US" sz="2400"/>
              <a:t>By looking at the data, police can reallocate resources to the areas that need them most. </a:t>
            </a:r>
          </a:p>
          <a:p>
            <a:pPr>
              <a:buClr>
                <a:srgbClr val="9E3611"/>
              </a:buClr>
            </a:pPr>
            <a:r>
              <a:rPr lang="en-US" sz="2400"/>
              <a:t>While juveniles are out of school, they may be inclined to use weapons that are commonly found in the house- especially knives. Police can use this information to better prepare themselves when responding to incidents that juveniles may be involved in. </a:t>
            </a:r>
          </a:p>
        </p:txBody>
      </p:sp>
    </p:spTree>
    <p:extLst>
      <p:ext uri="{BB962C8B-B14F-4D97-AF65-F5344CB8AC3E}">
        <p14:creationId xmlns:p14="http://schemas.microsoft.com/office/powerpoint/2010/main" val="425814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B1C7-B077-7615-872E-425C63927BD8}"/>
              </a:ext>
            </a:extLst>
          </p:cNvPr>
          <p:cNvSpPr>
            <a:spLocks noGrp="1"/>
          </p:cNvSpPr>
          <p:nvPr>
            <p:ph type="title"/>
          </p:nvPr>
        </p:nvSpPr>
        <p:spPr/>
        <p:txBody>
          <a:bodyPr/>
          <a:lstStyle/>
          <a:p>
            <a:r>
              <a:rPr lang="en-US">
                <a:ea typeface="+mj-lt"/>
                <a:cs typeface="+mj-lt"/>
              </a:rPr>
              <a:t>Did the method of crime change?</a:t>
            </a:r>
            <a:br>
              <a:rPr lang="en-US">
                <a:ea typeface="+mj-lt"/>
                <a:cs typeface="+mj-lt"/>
              </a:rPr>
            </a:br>
            <a:r>
              <a:rPr lang="en-US">
                <a:ea typeface="+mj-lt"/>
                <a:cs typeface="+mj-lt"/>
              </a:rPr>
              <a:t>Conclusion</a:t>
            </a:r>
            <a:endParaRPr lang="en-US"/>
          </a:p>
        </p:txBody>
      </p:sp>
      <p:sp>
        <p:nvSpPr>
          <p:cNvPr id="3" name="Content Placeholder 2">
            <a:extLst>
              <a:ext uri="{FF2B5EF4-FFF2-40B4-BE49-F238E27FC236}">
                <a16:creationId xmlns:a16="http://schemas.microsoft.com/office/drawing/2014/main" id="{784D277E-BF4F-BEA1-D7A3-FC343E7FE561}"/>
              </a:ext>
            </a:extLst>
          </p:cNvPr>
          <p:cNvSpPr>
            <a:spLocks noGrp="1"/>
          </p:cNvSpPr>
          <p:nvPr>
            <p:ph idx="1"/>
          </p:nvPr>
        </p:nvSpPr>
        <p:spPr/>
        <p:txBody>
          <a:bodyPr vert="horz" lIns="91440" tIns="45720" rIns="91440" bIns="45720" rtlCol="0" anchor="t">
            <a:normAutofit/>
          </a:bodyPr>
          <a:lstStyle/>
          <a:p>
            <a:pPr marL="0" indent="0">
              <a:buNone/>
            </a:pPr>
            <a:r>
              <a:rPr lang="en-US" sz="2400"/>
              <a:t>Main Take away:</a:t>
            </a:r>
          </a:p>
          <a:p>
            <a:pPr marL="342900" indent="-342900"/>
            <a:r>
              <a:rPr lang="en-US" sz="2400"/>
              <a:t>There is little relationship between Crime and the Pandemic</a:t>
            </a:r>
          </a:p>
          <a:p>
            <a:pPr marL="342900" indent="-342900">
              <a:buClr>
                <a:srgbClr val="9E3611"/>
              </a:buClr>
            </a:pPr>
            <a:r>
              <a:rPr lang="en-US" sz="2400"/>
              <a:t>Crime rates dropped during the pandemic by roughly 10% meaning Crime rate tends to be independent despite a global event</a:t>
            </a:r>
          </a:p>
          <a:p>
            <a:pPr marL="342900" indent="-342900">
              <a:buClr>
                <a:srgbClr val="9E3611"/>
              </a:buClr>
            </a:pPr>
            <a:r>
              <a:rPr lang="en-US" sz="2400"/>
              <a:t>Type of Crimes saw a variation; less people were outside meaning less assault/battery (decline) and more vehicles Stolen ( increase) presumably due to people not driving as much.</a:t>
            </a:r>
          </a:p>
          <a:p>
            <a:pPr marL="342900" indent="-342900">
              <a:buClr>
                <a:srgbClr val="9E3611"/>
              </a:buClr>
            </a:pPr>
            <a:r>
              <a:rPr lang="en-US" sz="2400"/>
              <a:t>Age has a plausible relationship, but inherently limited by factors such schooling, demographic, area, and specific age group.</a:t>
            </a:r>
          </a:p>
        </p:txBody>
      </p:sp>
    </p:spTree>
    <p:extLst>
      <p:ext uri="{BB962C8B-B14F-4D97-AF65-F5344CB8AC3E}">
        <p14:creationId xmlns:p14="http://schemas.microsoft.com/office/powerpoint/2010/main" val="4211550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D3575F-6BD1-4889-A240-1A683CAAB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037193D-F8C4-4234-A7D1-A24AD3ACB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50CAB3-089A-49FB-8B72-B3ABD5A4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510F87B-4C36-4922-9DFC-5373F6D686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2F4E2F9E-4DA4-4F83-9136-4D04AE769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61C5CFE5-AF0C-48ED-AB2C-40E045743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0" name="Rectangle 19">
            <a:extLst>
              <a:ext uri="{FF2B5EF4-FFF2-40B4-BE49-F238E27FC236}">
                <a16:creationId xmlns:a16="http://schemas.microsoft.com/office/drawing/2014/main" id="{341D973E-526C-4C77-B73C-1F9CAD017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CFD4C8A3-6328-4053-AA3E-B90EA418F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D9FEF-60E1-4CE9-931F-917D51DB3F83}"/>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6600" kern="1200" cap="all" baseline="0">
                <a:blipFill dpi="0" rotWithShape="1">
                  <a:blip r:embed="rId4"/>
                  <a:srcRect/>
                  <a:tile tx="6350" ty="-127000" sx="65000" sy="64000" flip="none" algn="tl"/>
                </a:blipFill>
                <a:latin typeface="+mj-lt"/>
                <a:ea typeface="+mj-ea"/>
                <a:cs typeface="+mj-cs"/>
              </a:rPr>
              <a:t>Questions?</a:t>
            </a:r>
          </a:p>
        </p:txBody>
      </p:sp>
      <p:pic>
        <p:nvPicPr>
          <p:cNvPr id="5" name="Picture 4" descr="A close up of a blackboard&#10;&#10;Description automatically generated">
            <a:extLst>
              <a:ext uri="{FF2B5EF4-FFF2-40B4-BE49-F238E27FC236}">
                <a16:creationId xmlns:a16="http://schemas.microsoft.com/office/drawing/2014/main" id="{CFDD5BB9-A7C5-4304-AD7F-7A62E76B0D6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51560" y="4389946"/>
            <a:ext cx="3636981" cy="2418592"/>
          </a:xfrm>
          <a:prstGeom prst="rect">
            <a:avLst/>
          </a:prstGeom>
        </p:spPr>
      </p:pic>
      <p:pic>
        <p:nvPicPr>
          <p:cNvPr id="4" name="Picture 3">
            <a:extLst>
              <a:ext uri="{FF2B5EF4-FFF2-40B4-BE49-F238E27FC236}">
                <a16:creationId xmlns:a16="http://schemas.microsoft.com/office/drawing/2014/main" id="{2BBD98B0-280A-4580-A436-A1C19A3C7C00}"/>
              </a:ext>
            </a:extLst>
          </p:cNvPr>
          <p:cNvPicPr>
            <a:picLocks noChangeAspect="1"/>
          </p:cNvPicPr>
          <p:nvPr/>
        </p:nvPicPr>
        <p:blipFill>
          <a:blip r:embed="rId8"/>
          <a:stretch>
            <a:fillRect/>
          </a:stretch>
        </p:blipFill>
        <p:spPr>
          <a:xfrm>
            <a:off x="142639" y="123838"/>
            <a:ext cx="3526775" cy="1842739"/>
          </a:xfrm>
          <a:prstGeom prst="rect">
            <a:avLst/>
          </a:prstGeom>
        </p:spPr>
      </p:pic>
      <p:pic>
        <p:nvPicPr>
          <p:cNvPr id="3" name="Picture 2">
            <a:extLst>
              <a:ext uri="{FF2B5EF4-FFF2-40B4-BE49-F238E27FC236}">
                <a16:creationId xmlns:a16="http://schemas.microsoft.com/office/drawing/2014/main" id="{CDDBF182-5F7B-436D-877C-23D072FB1D0C}"/>
              </a:ext>
            </a:extLst>
          </p:cNvPr>
          <p:cNvPicPr>
            <a:picLocks noChangeAspect="1"/>
          </p:cNvPicPr>
          <p:nvPr/>
        </p:nvPicPr>
        <p:blipFill>
          <a:blip r:embed="rId9"/>
          <a:stretch>
            <a:fillRect/>
          </a:stretch>
        </p:blipFill>
        <p:spPr>
          <a:xfrm>
            <a:off x="6096000" y="1837143"/>
            <a:ext cx="6002472" cy="2340962"/>
          </a:xfrm>
          <a:prstGeom prst="rect">
            <a:avLst/>
          </a:prstGeom>
        </p:spPr>
      </p:pic>
      <p:grpSp>
        <p:nvGrpSpPr>
          <p:cNvPr id="24" name="Group 23">
            <a:extLst>
              <a:ext uri="{FF2B5EF4-FFF2-40B4-BE49-F238E27FC236}">
                <a16:creationId xmlns:a16="http://schemas.microsoft.com/office/drawing/2014/main" id="{6D901EAB-7BBC-4861-B179-A436135DF8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5" name="Oval 24">
              <a:extLst>
                <a:ext uri="{FF2B5EF4-FFF2-40B4-BE49-F238E27FC236}">
                  <a16:creationId xmlns:a16="http://schemas.microsoft.com/office/drawing/2014/main" id="{65E14F4A-DDFB-49CD-909B-CCA5DF9B1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F0C767BB-2CD3-4BE8-9693-4F1BEF27B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6" name="Picture 5">
            <a:extLst>
              <a:ext uri="{FF2B5EF4-FFF2-40B4-BE49-F238E27FC236}">
                <a16:creationId xmlns:a16="http://schemas.microsoft.com/office/drawing/2014/main" id="{AD16E6A2-C558-4492-AA34-B20EC84BDEF9}"/>
              </a:ext>
            </a:extLst>
          </p:cNvPr>
          <p:cNvPicPr>
            <a:picLocks noChangeAspect="1"/>
          </p:cNvPicPr>
          <p:nvPr/>
        </p:nvPicPr>
        <p:blipFill>
          <a:blip r:embed="rId10"/>
          <a:stretch>
            <a:fillRect/>
          </a:stretch>
        </p:blipFill>
        <p:spPr>
          <a:xfrm>
            <a:off x="8652573" y="37242"/>
            <a:ext cx="3445899" cy="1778737"/>
          </a:xfrm>
          <a:prstGeom prst="rect">
            <a:avLst/>
          </a:prstGeom>
        </p:spPr>
      </p:pic>
      <p:pic>
        <p:nvPicPr>
          <p:cNvPr id="8" name="Picture 7">
            <a:extLst>
              <a:ext uri="{FF2B5EF4-FFF2-40B4-BE49-F238E27FC236}">
                <a16:creationId xmlns:a16="http://schemas.microsoft.com/office/drawing/2014/main" id="{C1D29CDC-4032-4CD0-A798-3C66772C3128}"/>
              </a:ext>
            </a:extLst>
          </p:cNvPr>
          <p:cNvPicPr>
            <a:picLocks noChangeAspect="1"/>
          </p:cNvPicPr>
          <p:nvPr/>
        </p:nvPicPr>
        <p:blipFill>
          <a:blip r:embed="rId11"/>
          <a:stretch>
            <a:fillRect/>
          </a:stretch>
        </p:blipFill>
        <p:spPr>
          <a:xfrm>
            <a:off x="142639" y="2109282"/>
            <a:ext cx="3859994" cy="1841543"/>
          </a:xfrm>
          <a:prstGeom prst="rect">
            <a:avLst/>
          </a:prstGeom>
        </p:spPr>
      </p:pic>
      <p:pic>
        <p:nvPicPr>
          <p:cNvPr id="9" name="Picture 8">
            <a:extLst>
              <a:ext uri="{FF2B5EF4-FFF2-40B4-BE49-F238E27FC236}">
                <a16:creationId xmlns:a16="http://schemas.microsoft.com/office/drawing/2014/main" id="{B26908D1-B660-4A09-B49E-DA18C48739B3}"/>
              </a:ext>
            </a:extLst>
          </p:cNvPr>
          <p:cNvPicPr>
            <a:picLocks noChangeAspect="1"/>
          </p:cNvPicPr>
          <p:nvPr/>
        </p:nvPicPr>
        <p:blipFill>
          <a:blip r:embed="rId12"/>
          <a:stretch>
            <a:fillRect/>
          </a:stretch>
        </p:blipFill>
        <p:spPr>
          <a:xfrm>
            <a:off x="3788549" y="193185"/>
            <a:ext cx="1905000" cy="1466850"/>
          </a:xfrm>
          <a:prstGeom prst="rect">
            <a:avLst/>
          </a:prstGeom>
        </p:spPr>
      </p:pic>
      <p:pic>
        <p:nvPicPr>
          <p:cNvPr id="11" name="Picture 10">
            <a:extLst>
              <a:ext uri="{FF2B5EF4-FFF2-40B4-BE49-F238E27FC236}">
                <a16:creationId xmlns:a16="http://schemas.microsoft.com/office/drawing/2014/main" id="{F65042EB-A4B6-47D8-99A2-4553E592A635}"/>
              </a:ext>
            </a:extLst>
          </p:cNvPr>
          <p:cNvPicPr>
            <a:picLocks noChangeAspect="1"/>
          </p:cNvPicPr>
          <p:nvPr/>
        </p:nvPicPr>
        <p:blipFill>
          <a:blip r:embed="rId13"/>
          <a:stretch>
            <a:fillRect/>
          </a:stretch>
        </p:blipFill>
        <p:spPr>
          <a:xfrm>
            <a:off x="5812684" y="123838"/>
            <a:ext cx="2684488" cy="1510024"/>
          </a:xfrm>
          <a:prstGeom prst="rect">
            <a:avLst/>
          </a:prstGeom>
        </p:spPr>
      </p:pic>
      <p:pic>
        <p:nvPicPr>
          <p:cNvPr id="13" name="Picture 12">
            <a:extLst>
              <a:ext uri="{FF2B5EF4-FFF2-40B4-BE49-F238E27FC236}">
                <a16:creationId xmlns:a16="http://schemas.microsoft.com/office/drawing/2014/main" id="{8B85991D-FFD2-4248-854F-71EF681F75CD}"/>
              </a:ext>
            </a:extLst>
          </p:cNvPr>
          <p:cNvPicPr>
            <a:picLocks noChangeAspect="1"/>
          </p:cNvPicPr>
          <p:nvPr/>
        </p:nvPicPr>
        <p:blipFill>
          <a:blip r:embed="rId14"/>
          <a:stretch>
            <a:fillRect/>
          </a:stretch>
        </p:blipFill>
        <p:spPr>
          <a:xfrm>
            <a:off x="4162345" y="1743181"/>
            <a:ext cx="1755722" cy="2340963"/>
          </a:xfrm>
          <a:prstGeom prst="rect">
            <a:avLst/>
          </a:prstGeom>
        </p:spPr>
      </p:pic>
    </p:spTree>
    <p:extLst>
      <p:ext uri="{BB962C8B-B14F-4D97-AF65-F5344CB8AC3E}">
        <p14:creationId xmlns:p14="http://schemas.microsoft.com/office/powerpoint/2010/main" val="2947596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0" name="Rectangle 11">
            <a:extLst>
              <a:ext uri="{FF2B5EF4-FFF2-40B4-BE49-F238E27FC236}">
                <a16:creationId xmlns:a16="http://schemas.microsoft.com/office/drawing/2014/main" id="{E7320EF0-BBCF-4227-8108-92736B729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7997"/>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A4DDE-819F-44A5-A2C3-891278DAFCFF}"/>
              </a:ext>
            </a:extLst>
          </p:cNvPr>
          <p:cNvSpPr>
            <a:spLocks noGrp="1"/>
          </p:cNvSpPr>
          <p:nvPr>
            <p:ph type="title"/>
          </p:nvPr>
        </p:nvSpPr>
        <p:spPr>
          <a:xfrm>
            <a:off x="6385981" y="92007"/>
            <a:ext cx="4521506" cy="1746124"/>
          </a:xfrm>
        </p:spPr>
        <p:txBody>
          <a:bodyPr>
            <a:normAutofit/>
          </a:bodyPr>
          <a:lstStyle/>
          <a:p>
            <a:r>
              <a:rPr lang="en-US" sz="4100">
                <a:solidFill>
                  <a:schemeClr val="tx1"/>
                </a:solidFill>
              </a:rPr>
              <a:t>Project Description/Objective</a:t>
            </a:r>
          </a:p>
        </p:txBody>
      </p:sp>
      <p:sp>
        <p:nvSpPr>
          <p:cNvPr id="31" name="Freeform: Shape 13">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Picture 3">
            <a:extLst>
              <a:ext uri="{FF2B5EF4-FFF2-40B4-BE49-F238E27FC236}">
                <a16:creationId xmlns:a16="http://schemas.microsoft.com/office/drawing/2014/main" id="{EC42E87B-BC76-4CB6-84A6-234031017037}"/>
              </a:ext>
            </a:extLst>
          </p:cNvPr>
          <p:cNvPicPr>
            <a:picLocks noChangeAspect="1"/>
          </p:cNvPicPr>
          <p:nvPr/>
        </p:nvPicPr>
        <p:blipFill>
          <a:blip r:embed="rId3"/>
          <a:stretch>
            <a:fillRect/>
          </a:stretch>
        </p:blipFill>
        <p:spPr>
          <a:xfrm>
            <a:off x="758922" y="1491015"/>
            <a:ext cx="3376350" cy="1145912"/>
          </a:xfrm>
          <a:prstGeom prst="rect">
            <a:avLst/>
          </a:prstGeom>
        </p:spPr>
      </p:pic>
      <p:pic>
        <p:nvPicPr>
          <p:cNvPr id="5" name="Picture 4">
            <a:extLst>
              <a:ext uri="{FF2B5EF4-FFF2-40B4-BE49-F238E27FC236}">
                <a16:creationId xmlns:a16="http://schemas.microsoft.com/office/drawing/2014/main" id="{7B02DC9D-791D-45F9-9986-B74FA9CE9DCF}"/>
              </a:ext>
            </a:extLst>
          </p:cNvPr>
          <p:cNvPicPr>
            <a:picLocks noChangeAspect="1"/>
          </p:cNvPicPr>
          <p:nvPr/>
        </p:nvPicPr>
        <p:blipFill>
          <a:blip r:embed="rId4"/>
          <a:stretch>
            <a:fillRect/>
          </a:stretch>
        </p:blipFill>
        <p:spPr>
          <a:xfrm>
            <a:off x="795013" y="3816514"/>
            <a:ext cx="3340259" cy="2229622"/>
          </a:xfrm>
          <a:prstGeom prst="rect">
            <a:avLst/>
          </a:prstGeom>
        </p:spPr>
      </p:pic>
      <p:graphicFrame>
        <p:nvGraphicFramePr>
          <p:cNvPr id="20" name="Content Placeholder 2">
            <a:extLst>
              <a:ext uri="{FF2B5EF4-FFF2-40B4-BE49-F238E27FC236}">
                <a16:creationId xmlns:a16="http://schemas.microsoft.com/office/drawing/2014/main" id="{1DC9C1D2-FA5B-F638-F246-6B6BB6DFD858}"/>
              </a:ext>
            </a:extLst>
          </p:cNvPr>
          <p:cNvGraphicFramePr>
            <a:graphicFrameLocks noGrp="1"/>
          </p:cNvGraphicFramePr>
          <p:nvPr>
            <p:ph idx="1"/>
            <p:extLst>
              <p:ext uri="{D42A27DB-BD31-4B8C-83A1-F6EECF244321}">
                <p14:modId xmlns:p14="http://schemas.microsoft.com/office/powerpoint/2010/main" val="1755828116"/>
              </p:ext>
            </p:extLst>
          </p:nvPr>
        </p:nvGraphicFramePr>
        <p:xfrm>
          <a:off x="6386285" y="1491015"/>
          <a:ext cx="5258319" cy="51958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32" name="Group 15">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extLst>
                  <a:ext uri="{BEBA8EAE-BF5A-486C-A8C5-ECC9F3942E4B}">
                    <a14:imgProps xmlns:a14="http://schemas.microsoft.com/office/drawing/2010/main">
                      <a14:imgLayer r:embed="rId11">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9140498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63AD45-F025-4500-8898-7DE237E4C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3A943-AAB0-4B77-B0BF-6634134BCE8E}"/>
              </a:ext>
            </a:extLst>
          </p:cNvPr>
          <p:cNvSpPr>
            <a:spLocks noGrp="1"/>
          </p:cNvSpPr>
          <p:nvPr>
            <p:ph type="title"/>
          </p:nvPr>
        </p:nvSpPr>
        <p:spPr>
          <a:xfrm>
            <a:off x="399797" y="283184"/>
            <a:ext cx="6743844" cy="1609344"/>
          </a:xfrm>
        </p:spPr>
        <p:txBody>
          <a:bodyPr>
            <a:normAutofit/>
          </a:bodyPr>
          <a:lstStyle/>
          <a:p>
            <a:r>
              <a:rPr lang="en-US" sz="4400"/>
              <a:t>Research Questions to Answer:</a:t>
            </a:r>
            <a:br>
              <a:rPr lang="en-US" sz="4400"/>
            </a:br>
            <a:endParaRPr lang="en-US" sz="4400"/>
          </a:p>
        </p:txBody>
      </p:sp>
      <p:sp>
        <p:nvSpPr>
          <p:cNvPr id="3" name="Content Placeholder 2">
            <a:extLst>
              <a:ext uri="{FF2B5EF4-FFF2-40B4-BE49-F238E27FC236}">
                <a16:creationId xmlns:a16="http://schemas.microsoft.com/office/drawing/2014/main" id="{F57C1A2F-65A5-47AE-AC35-DED43CE66FFF}"/>
              </a:ext>
            </a:extLst>
          </p:cNvPr>
          <p:cNvSpPr>
            <a:spLocks noGrp="1"/>
          </p:cNvSpPr>
          <p:nvPr>
            <p:ph idx="1"/>
          </p:nvPr>
        </p:nvSpPr>
        <p:spPr>
          <a:xfrm>
            <a:off x="608915" y="1521088"/>
            <a:ext cx="6743845" cy="5427086"/>
          </a:xfrm>
        </p:spPr>
        <p:txBody>
          <a:bodyPr vert="horz" lIns="91440" tIns="45720" rIns="91440" bIns="45720" rtlCol="0" anchor="t">
            <a:normAutofit/>
          </a:bodyPr>
          <a:lstStyle/>
          <a:p>
            <a:r>
              <a:rPr lang="en-US" sz="2400"/>
              <a:t>Did crime rates change during/post Covid19? </a:t>
            </a:r>
          </a:p>
          <a:p>
            <a:r>
              <a:rPr lang="en-US" sz="2400"/>
              <a:t>Did the method of crime change? </a:t>
            </a:r>
          </a:p>
          <a:p>
            <a:r>
              <a:rPr lang="en-US" sz="2400"/>
              <a:t>Were different regions affected more than others?</a:t>
            </a:r>
          </a:p>
          <a:p>
            <a:pPr>
              <a:buClr>
                <a:srgbClr val="9E3611"/>
              </a:buClr>
            </a:pPr>
            <a:r>
              <a:rPr lang="en-US" sz="2400"/>
              <a:t>Did the Covid year impact Juvenile crimes?</a:t>
            </a:r>
          </a:p>
          <a:p>
            <a:pPr>
              <a:buClr>
                <a:srgbClr val="9E3611"/>
              </a:buClr>
            </a:pPr>
            <a:r>
              <a:rPr lang="en-US" sz="2400">
                <a:ea typeface="+mn-lt"/>
                <a:cs typeface="+mn-lt"/>
              </a:rPr>
              <a:t>What do your results suggest about how best to distribute law enforcement resources pre and post Covid19.</a:t>
            </a:r>
          </a:p>
          <a:p>
            <a:r>
              <a:rPr lang="en-US" sz="2400">
                <a:ea typeface="+mn-lt"/>
                <a:cs typeface="+mn-lt"/>
              </a:rPr>
              <a:t>Others: Data visualization of crimes pre and post Covid19.</a:t>
            </a:r>
            <a:endParaRPr lang="en-US" sz="2400"/>
          </a:p>
        </p:txBody>
      </p:sp>
      <p:grpSp>
        <p:nvGrpSpPr>
          <p:cNvPr id="11" name="Group 10">
            <a:extLst>
              <a:ext uri="{FF2B5EF4-FFF2-40B4-BE49-F238E27FC236}">
                <a16:creationId xmlns:a16="http://schemas.microsoft.com/office/drawing/2014/main" id="{639A5BF8-72C2-43E2-A19E-D54875260B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892693D9-6EE8-42C4-B9CB-C347A34A5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EB50024-24B3-46AB-9E69-716EE1883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4" name="Picture 4" descr="Graphical user interface&#10;&#10;Description automatically generated">
            <a:extLst>
              <a:ext uri="{FF2B5EF4-FFF2-40B4-BE49-F238E27FC236}">
                <a16:creationId xmlns:a16="http://schemas.microsoft.com/office/drawing/2014/main" id="{C81717C1-715A-C501-F699-7EF1D6A2E990}"/>
              </a:ext>
            </a:extLst>
          </p:cNvPr>
          <p:cNvPicPr>
            <a:picLocks noChangeAspect="1"/>
          </p:cNvPicPr>
          <p:nvPr/>
        </p:nvPicPr>
        <p:blipFill>
          <a:blip r:embed="rId4"/>
          <a:stretch>
            <a:fillRect/>
          </a:stretch>
        </p:blipFill>
        <p:spPr>
          <a:xfrm>
            <a:off x="7840012" y="523281"/>
            <a:ext cx="3969834" cy="1994706"/>
          </a:xfrm>
          <a:prstGeom prst="rect">
            <a:avLst/>
          </a:prstGeom>
          <a:ln>
            <a:noFill/>
          </a:ln>
          <a:effectLst>
            <a:outerShdw blurRad="292100" dist="139700" dir="2700000" algn="tl" rotWithShape="0">
              <a:srgbClr val="333333">
                <a:alpha val="65000"/>
              </a:srgbClr>
            </a:outerShdw>
          </a:effectLst>
        </p:spPr>
      </p:pic>
      <p:pic>
        <p:nvPicPr>
          <p:cNvPr id="7" name="Picture 7" descr="Chart, line chart&#10;&#10;Description automatically generated">
            <a:extLst>
              <a:ext uri="{FF2B5EF4-FFF2-40B4-BE49-F238E27FC236}">
                <a16:creationId xmlns:a16="http://schemas.microsoft.com/office/drawing/2014/main" id="{9C78CF5E-E694-A88C-176E-8453F7EDA51A}"/>
              </a:ext>
            </a:extLst>
          </p:cNvPr>
          <p:cNvPicPr>
            <a:picLocks noChangeAspect="1"/>
          </p:cNvPicPr>
          <p:nvPr/>
        </p:nvPicPr>
        <p:blipFill>
          <a:blip r:embed="rId5"/>
          <a:stretch>
            <a:fillRect/>
          </a:stretch>
        </p:blipFill>
        <p:spPr>
          <a:xfrm>
            <a:off x="8255617" y="2934015"/>
            <a:ext cx="3282174" cy="20028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13" descr="A picture containing text&#10;&#10;Description automatically generated">
            <a:extLst>
              <a:ext uri="{FF2B5EF4-FFF2-40B4-BE49-F238E27FC236}">
                <a16:creationId xmlns:a16="http://schemas.microsoft.com/office/drawing/2014/main" id="{AB72F588-C04B-6B0F-3789-BED0D9927C32}"/>
              </a:ext>
            </a:extLst>
          </p:cNvPr>
          <p:cNvPicPr>
            <a:picLocks noChangeAspect="1"/>
          </p:cNvPicPr>
          <p:nvPr/>
        </p:nvPicPr>
        <p:blipFill>
          <a:blip r:embed="rId6"/>
          <a:stretch>
            <a:fillRect/>
          </a:stretch>
        </p:blipFill>
        <p:spPr>
          <a:xfrm>
            <a:off x="7893205" y="5192342"/>
            <a:ext cx="2984809" cy="1565705"/>
          </a:xfrm>
          <a:prstGeom prst="rect">
            <a:avLst/>
          </a:prstGeom>
        </p:spPr>
      </p:pic>
    </p:spTree>
    <p:extLst>
      <p:ext uri="{BB962C8B-B14F-4D97-AF65-F5344CB8AC3E}">
        <p14:creationId xmlns:p14="http://schemas.microsoft.com/office/powerpoint/2010/main" val="654254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6799DAB-D994-7C6E-FDCF-40CA5A78011A}"/>
              </a:ext>
            </a:extLst>
          </p:cNvPr>
          <p:cNvPicPr>
            <a:picLocks noChangeAspect="1"/>
          </p:cNvPicPr>
          <p:nvPr/>
        </p:nvPicPr>
        <p:blipFill rotWithShape="1">
          <a:blip r:embed="rId2"/>
          <a:srcRect t="8360" b="914"/>
          <a:stretch/>
        </p:blipFill>
        <p:spPr>
          <a:xfrm>
            <a:off x="20" y="10"/>
            <a:ext cx="12191980" cy="6857989"/>
          </a:xfrm>
          <a:prstGeom prst="rect">
            <a:avLst/>
          </a:prstGeom>
        </p:spPr>
      </p:pic>
      <p:sp>
        <p:nvSpPr>
          <p:cNvPr id="9" name="Rectangle 8">
            <a:extLst>
              <a:ext uri="{FF2B5EF4-FFF2-40B4-BE49-F238E27FC236}">
                <a16:creationId xmlns:a16="http://schemas.microsoft.com/office/drawing/2014/main" id="{F79FF99C-BAA9-404F-9C96-6DD456B4F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C44AFD-C72D-4D9C-84C6-73E615CE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2B0D9-A16D-409F-B6A5-ED36322BE076}"/>
              </a:ext>
            </a:extLst>
          </p:cNvPr>
          <p:cNvSpPr>
            <a:spLocks noGrp="1"/>
          </p:cNvSpPr>
          <p:nvPr>
            <p:ph type="title"/>
          </p:nvPr>
        </p:nvSpPr>
        <p:spPr>
          <a:xfrm>
            <a:off x="1069848" y="484632"/>
            <a:ext cx="10058400" cy="1609344"/>
          </a:xfrm>
        </p:spPr>
        <p:txBody>
          <a:bodyPr anchor="ctr">
            <a:normAutofit/>
          </a:bodyPr>
          <a:lstStyle/>
          <a:p>
            <a:r>
              <a:rPr lang="en-US">
                <a:solidFill>
                  <a:schemeClr val="tx1"/>
                </a:solidFill>
              </a:rPr>
              <a:t>Data Sets Used (Resources):</a:t>
            </a:r>
            <a:br>
              <a:rPr lang="en-US">
                <a:solidFill>
                  <a:schemeClr val="tx1"/>
                </a:solidFill>
              </a:rPr>
            </a:br>
            <a:endParaRPr lang="en-US">
              <a:solidFill>
                <a:schemeClr val="tx1"/>
              </a:solidFill>
            </a:endParaRPr>
          </a:p>
        </p:txBody>
      </p:sp>
      <p:sp>
        <p:nvSpPr>
          <p:cNvPr id="3" name="Content Placeholder 2">
            <a:extLst>
              <a:ext uri="{FF2B5EF4-FFF2-40B4-BE49-F238E27FC236}">
                <a16:creationId xmlns:a16="http://schemas.microsoft.com/office/drawing/2014/main" id="{45CB3CB9-7E6F-4256-90B0-E2410C240BB1}"/>
              </a:ext>
            </a:extLst>
          </p:cNvPr>
          <p:cNvSpPr>
            <a:spLocks noGrp="1"/>
          </p:cNvSpPr>
          <p:nvPr>
            <p:ph idx="1"/>
          </p:nvPr>
        </p:nvSpPr>
        <p:spPr>
          <a:xfrm>
            <a:off x="1069848" y="2121408"/>
            <a:ext cx="10058400" cy="4050792"/>
          </a:xfrm>
        </p:spPr>
        <p:txBody>
          <a:bodyPr vert="horz" lIns="91440" tIns="45720" rIns="91440" bIns="45720" rtlCol="0" anchor="t">
            <a:normAutofit/>
          </a:bodyPr>
          <a:lstStyle/>
          <a:p>
            <a:r>
              <a:rPr lang="en-US" sz="2400"/>
              <a:t>LA City Data Main Page [</a:t>
            </a:r>
            <a:r>
              <a:rPr lang="en-US" sz="2400">
                <a:hlinkClick r:id="rId5"/>
              </a:rPr>
              <a:t>https://data.lacity.org/</a:t>
            </a:r>
            <a:r>
              <a:rPr lang="en-US" sz="2400"/>
              <a:t>] </a:t>
            </a:r>
          </a:p>
          <a:p>
            <a:r>
              <a:rPr lang="en-US" sz="2400"/>
              <a:t>Crime Data from 2010 to 2019 [</a:t>
            </a:r>
            <a:r>
              <a:rPr lang="en-US" sz="2400">
                <a:hlinkClick r:id="rId6"/>
              </a:rPr>
              <a:t>https://data.lacity.org/Public-Safety/Crime-Data-from-2010-to-2019/63jg-8b9z</a:t>
            </a:r>
            <a:r>
              <a:rPr lang="en-US" sz="2400"/>
              <a:t>] (Size: 155.2 MB)</a:t>
            </a:r>
          </a:p>
          <a:p>
            <a:r>
              <a:rPr lang="en-US" sz="2400"/>
              <a:t>Crime Data from 2020 to Present [</a:t>
            </a:r>
            <a:r>
              <a:rPr lang="en-US" sz="2400">
                <a:hlinkClick r:id="rId7"/>
              </a:rPr>
              <a:t>https://data.lacity.org/Public-Safety/Crime-Data-from-2020-to-Present/2nrs-mtv8</a:t>
            </a:r>
            <a:r>
              <a:rPr lang="en-US" sz="2400"/>
              <a:t>] (Size: 151.9 MB)</a:t>
            </a:r>
          </a:p>
          <a:p>
            <a:r>
              <a:rPr lang="en-US" sz="2400"/>
              <a:t>LA County COVID Cases [</a:t>
            </a:r>
            <a:r>
              <a:rPr lang="en-US" sz="2400">
                <a:hlinkClick r:id="rId8"/>
              </a:rPr>
              <a:t>https://data.lacity.org/COVID-19/LA-County-COVID-Cases/jsff-uc6b</a:t>
            </a:r>
            <a:r>
              <a:rPr lang="en-US" sz="2400"/>
              <a:t>] (76 KB)</a:t>
            </a:r>
          </a:p>
          <a:p>
            <a:pPr>
              <a:buClr>
                <a:srgbClr val="9E3611"/>
              </a:buClr>
            </a:pPr>
            <a:endParaRPr lang="en-US" sz="2400"/>
          </a:p>
          <a:p>
            <a:pPr>
              <a:buClr>
                <a:srgbClr val="9E3611"/>
              </a:buClr>
            </a:pPr>
            <a:r>
              <a:rPr lang="en-US" sz="2400">
                <a:hlinkClick r:id="rId9"/>
              </a:rPr>
              <a:t>https://github.com/hleau/Hieu</a:t>
            </a:r>
            <a:r>
              <a:rPr lang="en-US" sz="2400"/>
              <a:t> (data must be combined for </a:t>
            </a:r>
            <a:r>
              <a:rPr lang="en-US" sz="2400" err="1"/>
              <a:t>geomap</a:t>
            </a:r>
            <a:r>
              <a:rPr lang="en-US" sz="2400"/>
              <a:t>)</a:t>
            </a:r>
          </a:p>
          <a:p>
            <a:endParaRPr lang="en-US"/>
          </a:p>
        </p:txBody>
      </p:sp>
      <p:grpSp>
        <p:nvGrpSpPr>
          <p:cNvPr id="13" name="Group 12">
            <a:extLst>
              <a:ext uri="{FF2B5EF4-FFF2-40B4-BE49-F238E27FC236}">
                <a16:creationId xmlns:a16="http://schemas.microsoft.com/office/drawing/2014/main" id="{1D25B14F-36E0-41E8-956F-CABEF1ADD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4AFB9EA5-DE4D-4E6B-A302-F55174E4B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E44092F4-4D9B-4D0A-8832-C29E786F8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5519759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0950455-0F50-4D9D-A63A-59C3399FB95F}"/>
              </a:ext>
            </a:extLst>
          </p:cNvPr>
          <p:cNvSpPr>
            <a:spLocks noGrp="1"/>
          </p:cNvSpPr>
          <p:nvPr>
            <p:ph type="title"/>
          </p:nvPr>
        </p:nvSpPr>
        <p:spPr/>
        <p:txBody>
          <a:bodyPr>
            <a:normAutofit/>
          </a:bodyPr>
          <a:lstStyle/>
          <a:p>
            <a:pPr algn="ctr"/>
            <a:r>
              <a:rPr lang="en-US"/>
              <a:t>CRIME 2018 - Present</a:t>
            </a:r>
          </a:p>
        </p:txBody>
      </p:sp>
      <p:sp>
        <p:nvSpPr>
          <p:cNvPr id="3" name="Content Placeholder 2">
            <a:extLst>
              <a:ext uri="{FF2B5EF4-FFF2-40B4-BE49-F238E27FC236}">
                <a16:creationId xmlns:a16="http://schemas.microsoft.com/office/drawing/2014/main" id="{5744D97B-5DBF-4934-9AA7-FAD9B1E4C636}"/>
              </a:ext>
            </a:extLst>
          </p:cNvPr>
          <p:cNvSpPr>
            <a:spLocks noGrp="1"/>
          </p:cNvSpPr>
          <p:nvPr>
            <p:ph idx="1"/>
          </p:nvPr>
        </p:nvSpPr>
        <p:spPr>
          <a:xfrm>
            <a:off x="1130270" y="2158175"/>
            <a:ext cx="4345401" cy="3308172"/>
          </a:xfrm>
        </p:spPr>
        <p:txBody>
          <a:bodyPr>
            <a:normAutofit/>
          </a:bodyPr>
          <a:lstStyle/>
          <a:p>
            <a:pPr>
              <a:lnSpc>
                <a:spcPct val="110000"/>
              </a:lnSpc>
            </a:pPr>
            <a:r>
              <a:rPr lang="en-US" sz="1300"/>
              <a:t>Question: In the calendar period, does the weather pattern correspond with the criminal activity occurring in the city of Los Angeles?</a:t>
            </a:r>
          </a:p>
          <a:p>
            <a:pPr>
              <a:lnSpc>
                <a:spcPct val="110000"/>
              </a:lnSpc>
            </a:pPr>
            <a:r>
              <a:rPr lang="en-US" sz="1300"/>
              <a:t>Initial Analysis of Numbers of Crimes Per Month:</a:t>
            </a:r>
          </a:p>
          <a:p>
            <a:pPr lvl="1">
              <a:lnSpc>
                <a:spcPct val="110000"/>
              </a:lnSpc>
            </a:pPr>
            <a:r>
              <a:rPr lang="en-US" sz="1300"/>
              <a:t>In the first quarter of the year, Month 2 (February) has the lowest number of reported crimes in the year.</a:t>
            </a:r>
          </a:p>
          <a:p>
            <a:pPr lvl="1">
              <a:lnSpc>
                <a:spcPct val="110000"/>
              </a:lnSpc>
            </a:pPr>
            <a:r>
              <a:rPr lang="en-US" sz="1300"/>
              <a:t>From Month 3 (March) to Month 8 (August), there is an increase in the reported crimes. </a:t>
            </a:r>
          </a:p>
          <a:p>
            <a:pPr lvl="1">
              <a:lnSpc>
                <a:spcPct val="110000"/>
              </a:lnSpc>
            </a:pPr>
            <a:r>
              <a:rPr lang="en-US" sz="1300"/>
              <a:t>In the fourth quarter, there is a significant decrease in the reported crimes in comparison to the rest of the year.</a:t>
            </a:r>
          </a:p>
        </p:txBody>
      </p:sp>
      <p:pic>
        <p:nvPicPr>
          <p:cNvPr id="6" name="Picture 5">
            <a:extLst>
              <a:ext uri="{FF2B5EF4-FFF2-40B4-BE49-F238E27FC236}">
                <a16:creationId xmlns:a16="http://schemas.microsoft.com/office/drawing/2014/main" id="{C4AA31CA-2CD9-DC40-A511-225825607DE7}"/>
              </a:ext>
            </a:extLst>
          </p:cNvPr>
          <p:cNvPicPr>
            <a:picLocks noChangeAspect="1"/>
          </p:cNvPicPr>
          <p:nvPr/>
        </p:nvPicPr>
        <p:blipFill>
          <a:blip r:embed="rId2"/>
          <a:stretch>
            <a:fillRect/>
          </a:stretch>
        </p:blipFill>
        <p:spPr>
          <a:xfrm>
            <a:off x="6716331" y="1650122"/>
            <a:ext cx="4762817" cy="3889633"/>
          </a:xfrm>
          <a:prstGeom prst="rect">
            <a:avLst/>
          </a:prstGeom>
        </p:spPr>
      </p:pic>
      <p:pic>
        <p:nvPicPr>
          <p:cNvPr id="8" name="Content Placeholder 6">
            <a:extLst>
              <a:ext uri="{FF2B5EF4-FFF2-40B4-BE49-F238E27FC236}">
                <a16:creationId xmlns:a16="http://schemas.microsoft.com/office/drawing/2014/main" id="{6EB7E916-91DA-B44E-8931-B618B926A645}"/>
              </a:ext>
            </a:extLst>
          </p:cNvPr>
          <p:cNvPicPr>
            <a:picLocks noChangeAspect="1"/>
          </p:cNvPicPr>
          <p:nvPr/>
        </p:nvPicPr>
        <p:blipFill>
          <a:blip r:embed="rId3"/>
          <a:stretch>
            <a:fillRect/>
          </a:stretch>
        </p:blipFill>
        <p:spPr>
          <a:xfrm>
            <a:off x="400913" y="1650122"/>
            <a:ext cx="5964518" cy="3816225"/>
          </a:xfrm>
          <a:prstGeom prst="rect">
            <a:avLst/>
          </a:prstGeom>
        </p:spPr>
      </p:pic>
    </p:spTree>
    <p:extLst>
      <p:ext uri="{BB962C8B-B14F-4D97-AF65-F5344CB8AC3E}">
        <p14:creationId xmlns:p14="http://schemas.microsoft.com/office/powerpoint/2010/main" val="3853580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E92AD-F49A-0F99-9C1E-78951FFCF894}"/>
              </a:ext>
            </a:extLst>
          </p:cNvPr>
          <p:cNvSpPr>
            <a:spLocks noGrp="1"/>
          </p:cNvSpPr>
          <p:nvPr>
            <p:ph type="title"/>
          </p:nvPr>
        </p:nvSpPr>
        <p:spPr/>
        <p:txBody>
          <a:bodyPr/>
          <a:lstStyle/>
          <a:p>
            <a:r>
              <a:rPr lang="en-US">
                <a:ea typeface="+mj-lt"/>
                <a:cs typeface="+mj-lt"/>
              </a:rPr>
              <a:t>CRIME Before and after Covid</a:t>
            </a:r>
            <a:endParaRPr lang="en-US"/>
          </a:p>
        </p:txBody>
      </p:sp>
      <p:pic>
        <p:nvPicPr>
          <p:cNvPr id="4" name="Content Placeholder 3">
            <a:extLst>
              <a:ext uri="{FF2B5EF4-FFF2-40B4-BE49-F238E27FC236}">
                <a16:creationId xmlns:a16="http://schemas.microsoft.com/office/drawing/2014/main" id="{0D69A90B-69D3-0246-9529-BC3A4E219C82}"/>
              </a:ext>
            </a:extLst>
          </p:cNvPr>
          <p:cNvPicPr>
            <a:picLocks noGrp="1" noChangeAspect="1"/>
          </p:cNvPicPr>
          <p:nvPr>
            <p:ph idx="1"/>
          </p:nvPr>
        </p:nvPicPr>
        <p:blipFill>
          <a:blip r:embed="rId2"/>
          <a:stretch>
            <a:fillRect/>
          </a:stretch>
        </p:blipFill>
        <p:spPr>
          <a:xfrm>
            <a:off x="1410589" y="2093976"/>
            <a:ext cx="7658100" cy="3492500"/>
          </a:xfrm>
          <a:prstGeom prst="rect">
            <a:avLst/>
          </a:prstGeom>
        </p:spPr>
      </p:pic>
    </p:spTree>
    <p:extLst>
      <p:ext uri="{BB962C8B-B14F-4D97-AF65-F5344CB8AC3E}">
        <p14:creationId xmlns:p14="http://schemas.microsoft.com/office/powerpoint/2010/main" val="1287013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AA47-29E8-9DEC-B420-69E82A4972BB}"/>
              </a:ext>
            </a:extLst>
          </p:cNvPr>
          <p:cNvSpPr>
            <a:spLocks noGrp="1"/>
          </p:cNvSpPr>
          <p:nvPr>
            <p:ph type="title"/>
          </p:nvPr>
        </p:nvSpPr>
        <p:spPr/>
        <p:txBody>
          <a:bodyPr/>
          <a:lstStyle/>
          <a:p>
            <a:r>
              <a:rPr lang="en-US">
                <a:ea typeface="+mj-lt"/>
                <a:cs typeface="+mj-lt"/>
              </a:rPr>
              <a:t>Covid cases compared to crime</a:t>
            </a:r>
            <a:endParaRPr lang="en-US"/>
          </a:p>
        </p:txBody>
      </p:sp>
      <p:pic>
        <p:nvPicPr>
          <p:cNvPr id="7" name="Content Placeholder 6">
            <a:extLst>
              <a:ext uri="{FF2B5EF4-FFF2-40B4-BE49-F238E27FC236}">
                <a16:creationId xmlns:a16="http://schemas.microsoft.com/office/drawing/2014/main" id="{DE2B089C-E41F-7D4B-895E-412AE28F5BA5}"/>
              </a:ext>
            </a:extLst>
          </p:cNvPr>
          <p:cNvPicPr>
            <a:picLocks noGrp="1" noChangeAspect="1"/>
          </p:cNvPicPr>
          <p:nvPr>
            <p:ph idx="1"/>
          </p:nvPr>
        </p:nvPicPr>
        <p:blipFill>
          <a:blip r:embed="rId2"/>
          <a:stretch>
            <a:fillRect/>
          </a:stretch>
        </p:blipFill>
        <p:spPr>
          <a:xfrm>
            <a:off x="2121408" y="1714501"/>
            <a:ext cx="6006186" cy="2473135"/>
          </a:xfrm>
          <a:prstGeom prst="rect">
            <a:avLst/>
          </a:prstGeom>
        </p:spPr>
      </p:pic>
      <p:pic>
        <p:nvPicPr>
          <p:cNvPr id="6" name="Picture 5">
            <a:extLst>
              <a:ext uri="{FF2B5EF4-FFF2-40B4-BE49-F238E27FC236}">
                <a16:creationId xmlns:a16="http://schemas.microsoft.com/office/drawing/2014/main" id="{05C6D34A-58B7-8F4E-AB6D-857E4A367E12}"/>
              </a:ext>
            </a:extLst>
          </p:cNvPr>
          <p:cNvPicPr>
            <a:picLocks noChangeAspect="1"/>
          </p:cNvPicPr>
          <p:nvPr/>
        </p:nvPicPr>
        <p:blipFill>
          <a:blip r:embed="rId3"/>
          <a:stretch>
            <a:fillRect/>
          </a:stretch>
        </p:blipFill>
        <p:spPr>
          <a:xfrm>
            <a:off x="2121408" y="4279293"/>
            <a:ext cx="5603494" cy="2578707"/>
          </a:xfrm>
          <a:prstGeom prst="rect">
            <a:avLst/>
          </a:prstGeom>
        </p:spPr>
      </p:pic>
    </p:spTree>
    <p:extLst>
      <p:ext uri="{BB962C8B-B14F-4D97-AF65-F5344CB8AC3E}">
        <p14:creationId xmlns:p14="http://schemas.microsoft.com/office/powerpoint/2010/main" val="3858919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AA47-29E8-9DEC-B420-69E82A4972BB}"/>
              </a:ext>
            </a:extLst>
          </p:cNvPr>
          <p:cNvSpPr>
            <a:spLocks noGrp="1"/>
          </p:cNvSpPr>
          <p:nvPr>
            <p:ph type="title"/>
          </p:nvPr>
        </p:nvSpPr>
        <p:spPr>
          <a:xfrm>
            <a:off x="1069848" y="484632"/>
            <a:ext cx="10588752" cy="1609344"/>
          </a:xfrm>
        </p:spPr>
        <p:txBody>
          <a:bodyPr/>
          <a:lstStyle/>
          <a:p>
            <a:r>
              <a:rPr lang="en-US">
                <a:ea typeface="+mj-lt"/>
                <a:cs typeface="+mj-lt"/>
              </a:rPr>
              <a:t>Covid cases compared to Juvenile crime</a:t>
            </a:r>
            <a:endParaRPr lang="en-US"/>
          </a:p>
        </p:txBody>
      </p:sp>
      <p:pic>
        <p:nvPicPr>
          <p:cNvPr id="7" name="Content Placeholder 6">
            <a:extLst>
              <a:ext uri="{FF2B5EF4-FFF2-40B4-BE49-F238E27FC236}">
                <a16:creationId xmlns:a16="http://schemas.microsoft.com/office/drawing/2014/main" id="{DE2B089C-E41F-7D4B-895E-412AE28F5BA5}"/>
              </a:ext>
            </a:extLst>
          </p:cNvPr>
          <p:cNvPicPr>
            <a:picLocks noGrp="1" noChangeAspect="1"/>
          </p:cNvPicPr>
          <p:nvPr>
            <p:ph idx="1"/>
          </p:nvPr>
        </p:nvPicPr>
        <p:blipFill>
          <a:blip r:embed="rId2"/>
          <a:stretch>
            <a:fillRect/>
          </a:stretch>
        </p:blipFill>
        <p:spPr>
          <a:xfrm>
            <a:off x="2688336" y="1659637"/>
            <a:ext cx="6006186" cy="2473135"/>
          </a:xfrm>
          <a:prstGeom prst="rect">
            <a:avLst/>
          </a:prstGeom>
        </p:spPr>
      </p:pic>
      <p:pic>
        <p:nvPicPr>
          <p:cNvPr id="3" name="Picture 2">
            <a:extLst>
              <a:ext uri="{FF2B5EF4-FFF2-40B4-BE49-F238E27FC236}">
                <a16:creationId xmlns:a16="http://schemas.microsoft.com/office/drawing/2014/main" id="{EF4E8388-6090-B041-A6FE-E9C05E8664D4}"/>
              </a:ext>
            </a:extLst>
          </p:cNvPr>
          <p:cNvPicPr>
            <a:picLocks noChangeAspect="1"/>
          </p:cNvPicPr>
          <p:nvPr/>
        </p:nvPicPr>
        <p:blipFill>
          <a:blip r:embed="rId3"/>
          <a:stretch>
            <a:fillRect/>
          </a:stretch>
        </p:blipFill>
        <p:spPr>
          <a:xfrm>
            <a:off x="2688336" y="4117352"/>
            <a:ext cx="5618734" cy="2677630"/>
          </a:xfrm>
          <a:prstGeom prst="rect">
            <a:avLst/>
          </a:prstGeom>
        </p:spPr>
      </p:pic>
    </p:spTree>
    <p:extLst>
      <p:ext uri="{BB962C8B-B14F-4D97-AF65-F5344CB8AC3E}">
        <p14:creationId xmlns:p14="http://schemas.microsoft.com/office/powerpoint/2010/main" val="41902374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{605FDDF1-52FA-E743-A027-5A442B287E4D}tf10001070</Template>
  <TotalTime>0</TotalTime>
  <Words>1178</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Rockwell</vt:lpstr>
      <vt:lpstr>Rockwell Condensed</vt:lpstr>
      <vt:lpstr>Rockwell Extra Bold</vt:lpstr>
      <vt:lpstr>Wingdings</vt:lpstr>
      <vt:lpstr>Wood Type</vt:lpstr>
      <vt:lpstr>Criminal Activity Analysis Pre and post COVID19   Los Angeles</vt:lpstr>
      <vt:lpstr>Implementation Workflow</vt:lpstr>
      <vt:lpstr>Project Description/Objective</vt:lpstr>
      <vt:lpstr>Research Questions to Answer: </vt:lpstr>
      <vt:lpstr>Data Sets Used (Resources): </vt:lpstr>
      <vt:lpstr>CRIME 2018 - Present</vt:lpstr>
      <vt:lpstr>CRIME Before and after Covid</vt:lpstr>
      <vt:lpstr>Covid cases compared to crime</vt:lpstr>
      <vt:lpstr>Covid cases compared to Juvenile crime</vt:lpstr>
      <vt:lpstr>Did the method of crime change?</vt:lpstr>
      <vt:lpstr>Did the method of crime change?</vt:lpstr>
      <vt:lpstr>Did the method of crime change?</vt:lpstr>
      <vt:lpstr>Did the method of crime change?</vt:lpstr>
      <vt:lpstr>Did the method of crime change?</vt:lpstr>
      <vt:lpstr>Did the method of crime change?</vt:lpstr>
      <vt:lpstr>Did the method of crime change?</vt:lpstr>
      <vt:lpstr>WERE DIFFERENT REGIONS AFFECTED MORE THAN OTHERS?</vt:lpstr>
      <vt:lpstr>WERE DIFFERENT REGIONS AFFECTED MORE THAN OTHERS?</vt:lpstr>
      <vt:lpstr>DID THE COVID YEAR IMPACT JUVENILE CRIMES?</vt:lpstr>
      <vt:lpstr>DID THE COVID YEAR IMPACT JUVENILE CRIMES?</vt:lpstr>
      <vt:lpstr>DID THE COVID YEAR IMPACT JUVENILE CRIMES?</vt:lpstr>
      <vt:lpstr>DID THE COVID YEAR IMPACT JUVENILE CRIMES?</vt:lpstr>
      <vt:lpstr>What do your results suggest about how best to distribute law enforcement resources pre and post Covid19.</vt:lpstr>
      <vt:lpstr>Did the method of crime change? 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Criminal Activity and Weather Analysis in Los Angeles</dc:title>
  <dc:creator>Akash Vaidya</dc:creator>
  <cp:lastModifiedBy>Hussain, Rubab</cp:lastModifiedBy>
  <cp:revision>2</cp:revision>
  <dcterms:created xsi:type="dcterms:W3CDTF">2020-04-27T00:56:48Z</dcterms:created>
  <dcterms:modified xsi:type="dcterms:W3CDTF">2022-03-26T16:56:12Z</dcterms:modified>
</cp:coreProperties>
</file>